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564" r:id="rId3"/>
    <p:sldId id="752" r:id="rId4"/>
    <p:sldId id="614" r:id="rId5"/>
    <p:sldId id="696" r:id="rId6"/>
    <p:sldId id="724" r:id="rId7"/>
    <p:sldId id="725" r:id="rId8"/>
    <p:sldId id="726" r:id="rId9"/>
    <p:sldId id="727" r:id="rId10"/>
    <p:sldId id="710" r:id="rId11"/>
    <p:sldId id="728" r:id="rId12"/>
    <p:sldId id="711" r:id="rId13"/>
    <p:sldId id="729" r:id="rId14"/>
    <p:sldId id="712" r:id="rId15"/>
    <p:sldId id="713" r:id="rId16"/>
    <p:sldId id="730" r:id="rId17"/>
    <p:sldId id="731" r:id="rId18"/>
    <p:sldId id="733" r:id="rId19"/>
    <p:sldId id="732" r:id="rId20"/>
    <p:sldId id="667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1" r:id="rId29"/>
    <p:sldId id="753" r:id="rId30"/>
    <p:sldId id="706" r:id="rId31"/>
    <p:sldId id="742" r:id="rId32"/>
    <p:sldId id="743" r:id="rId33"/>
    <p:sldId id="744" r:id="rId34"/>
    <p:sldId id="670" r:id="rId35"/>
    <p:sldId id="745" r:id="rId36"/>
    <p:sldId id="677" r:id="rId37"/>
    <p:sldId id="746" r:id="rId38"/>
    <p:sldId id="717" r:id="rId39"/>
    <p:sldId id="747" r:id="rId40"/>
    <p:sldId id="748" r:id="rId41"/>
    <p:sldId id="680" r:id="rId42"/>
    <p:sldId id="719" r:id="rId43"/>
    <p:sldId id="749" r:id="rId44"/>
    <p:sldId id="750" r:id="rId45"/>
    <p:sldId id="751" r:id="rId46"/>
    <p:sldId id="690" r:id="rId47"/>
    <p:sldId id="720" r:id="rId48"/>
    <p:sldId id="562" r:id="rId4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752"/>
          </p14:sldIdLst>
        </p14:section>
        <p14:section name="19.1 Financial options" id="{82B96233-CE70-49E5-8BF3-3164E0F97AA4}">
          <p14:sldIdLst>
            <p14:sldId id="614"/>
            <p14:sldId id="696"/>
            <p14:sldId id="724"/>
            <p14:sldId id="725"/>
            <p14:sldId id="726"/>
            <p14:sldId id="727"/>
            <p14:sldId id="710"/>
            <p14:sldId id="728"/>
            <p14:sldId id="711"/>
            <p14:sldId id="729"/>
            <p14:sldId id="712"/>
            <p14:sldId id="713"/>
            <p14:sldId id="730"/>
            <p14:sldId id="731"/>
            <p14:sldId id="733"/>
            <p14:sldId id="732"/>
          </p14:sldIdLst>
        </p14:section>
        <p14:section name="19.2 Valuing options" id="{07974BBC-226C-43E9-B527-C5E45488056F}">
          <p14:sldIdLst>
            <p14:sldId id="667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53"/>
            <p14:sldId id="706"/>
            <p14:sldId id="742"/>
            <p14:sldId id="743"/>
            <p14:sldId id="744"/>
          </p14:sldIdLst>
        </p14:section>
        <p14:section name="19.3 Real options on F" id="{1B5E020B-0A55-42F0-B327-34E1E91E56D2}">
          <p14:sldIdLst>
            <p14:sldId id="670"/>
            <p14:sldId id="745"/>
            <p14:sldId id="677"/>
            <p14:sldId id="746"/>
            <p14:sldId id="717"/>
            <p14:sldId id="747"/>
            <p14:sldId id="748"/>
          </p14:sldIdLst>
        </p14:section>
        <p14:section name="19.4 Real options on F driven by E and S" id="{F58090AE-8798-41A3-9794-3248B306BFE3}">
          <p14:sldIdLst>
            <p14:sldId id="680"/>
            <p14:sldId id="719"/>
            <p14:sldId id="749"/>
            <p14:sldId id="750"/>
            <p14:sldId id="751"/>
          </p14:sldIdLst>
        </p14:section>
        <p14:section name="19.5 Integrated value as a set of real options on F, E and S" id="{E7622CD1-51E6-4A55-80F0-2B8575273BDD}">
          <p14:sldIdLst>
            <p14:sldId id="690"/>
            <p14:sldId id="720"/>
          </p14:sldIdLst>
        </p14:section>
        <p14:section name="19.6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CCE3F5"/>
    <a:srgbClr val="FF7C80"/>
    <a:srgbClr val="FF575B"/>
    <a:srgbClr val="FF9999"/>
    <a:srgbClr val="2683C6"/>
    <a:srgbClr val="2691C9"/>
    <a:srgbClr val="26A0CD"/>
    <a:srgbClr val="27AFD0"/>
    <a:srgbClr val="27B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87D76-79AB-40DD-9A65-698415880BC5}" v="3" dt="2023-08-21T08:30:17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5369"/>
  </p:normalViewPr>
  <p:slideViewPr>
    <p:cSldViewPr>
      <p:cViewPr varScale="1">
        <p:scale>
          <a:sx n="128" d="100"/>
          <a:sy n="128" d="100"/>
        </p:scale>
        <p:origin x="8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gures\Ch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5%20-%20Ch15-19\Ch1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5%20-%20Ch15-19\Ch19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769ce5b2673993a/Documenten/W%20-%20Sustainable%20finance/_SF%20writing/__CFBW/Ch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'payoff structures'!$A$5:$A$25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D1-4921-8183-4CC5B010B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price of a bushel of wheat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structures'!$G$4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structures'!$H$5:$H$25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structures'!$Y$5:$Y$25</c:f>
              <c:numCache>
                <c:formatCode>General</c:formatCode>
                <c:ptCount val="21"/>
                <c:pt idx="0">
                  <c:v>-0.4</c:v>
                </c:pt>
                <c:pt idx="1">
                  <c:v>-0.4</c:v>
                </c:pt>
                <c:pt idx="2">
                  <c:v>-0.4</c:v>
                </c:pt>
                <c:pt idx="3">
                  <c:v>-0.4</c:v>
                </c:pt>
                <c:pt idx="4">
                  <c:v>-0.4</c:v>
                </c:pt>
                <c:pt idx="5">
                  <c:v>-0.4</c:v>
                </c:pt>
                <c:pt idx="6">
                  <c:v>-0.4</c:v>
                </c:pt>
                <c:pt idx="7">
                  <c:v>-0.4</c:v>
                </c:pt>
                <c:pt idx="8">
                  <c:v>-0.4</c:v>
                </c:pt>
                <c:pt idx="9">
                  <c:v>-0.4</c:v>
                </c:pt>
                <c:pt idx="10">
                  <c:v>-0.4</c:v>
                </c:pt>
                <c:pt idx="11">
                  <c:v>0.6</c:v>
                </c:pt>
                <c:pt idx="12">
                  <c:v>1.6</c:v>
                </c:pt>
                <c:pt idx="13">
                  <c:v>2.6</c:v>
                </c:pt>
                <c:pt idx="14">
                  <c:v>3.6</c:v>
                </c:pt>
                <c:pt idx="15">
                  <c:v>4.5999999999999996</c:v>
                </c:pt>
                <c:pt idx="16">
                  <c:v>5.6</c:v>
                </c:pt>
                <c:pt idx="17">
                  <c:v>6.6</c:v>
                </c:pt>
                <c:pt idx="18">
                  <c:v>7.6</c:v>
                </c:pt>
                <c:pt idx="19">
                  <c:v>8.6</c:v>
                </c:pt>
                <c:pt idx="2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06-45F7-A83B-424F3CABE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structures'!$X$5:$X$25</c:f>
              <c:numCache>
                <c:formatCode>General</c:formatCode>
                <c:ptCount val="21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-1</c:v>
                </c:pt>
                <c:pt idx="19">
                  <c:v>-2</c:v>
                </c:pt>
                <c:pt idx="20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1E-4FD1-9744-33CF7A042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structures'!$Z$5:$Z$25</c:f>
              <c:numCache>
                <c:formatCode>General</c:formatCode>
                <c:ptCount val="21"/>
                <c:pt idx="0">
                  <c:v>16.600000000000001</c:v>
                </c:pt>
                <c:pt idx="1">
                  <c:v>15.6</c:v>
                </c:pt>
                <c:pt idx="2">
                  <c:v>14.6</c:v>
                </c:pt>
                <c:pt idx="3">
                  <c:v>13.6</c:v>
                </c:pt>
                <c:pt idx="4">
                  <c:v>12.6</c:v>
                </c:pt>
                <c:pt idx="5">
                  <c:v>11.6</c:v>
                </c:pt>
                <c:pt idx="6">
                  <c:v>10.6</c:v>
                </c:pt>
                <c:pt idx="7">
                  <c:v>9.6</c:v>
                </c:pt>
                <c:pt idx="8">
                  <c:v>8.6</c:v>
                </c:pt>
                <c:pt idx="9">
                  <c:v>7.6</c:v>
                </c:pt>
                <c:pt idx="10">
                  <c:v>6.6</c:v>
                </c:pt>
                <c:pt idx="11">
                  <c:v>6.6</c:v>
                </c:pt>
                <c:pt idx="12">
                  <c:v>6.6</c:v>
                </c:pt>
                <c:pt idx="13">
                  <c:v>6.6</c:v>
                </c:pt>
                <c:pt idx="14">
                  <c:v>6.6</c:v>
                </c:pt>
                <c:pt idx="15">
                  <c:v>6.6</c:v>
                </c:pt>
                <c:pt idx="16">
                  <c:v>6.6</c:v>
                </c:pt>
                <c:pt idx="17">
                  <c:v>6.6</c:v>
                </c:pt>
                <c:pt idx="18">
                  <c:v>6.6</c:v>
                </c:pt>
                <c:pt idx="19">
                  <c:v>6.6</c:v>
                </c:pt>
                <c:pt idx="20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65-48BA-B481-4FFF3A6B9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structures'!$U$5:$U$25</c:f>
              <c:numCache>
                <c:formatCode>General</c:formatCode>
                <c:ptCount val="21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5.6</c:v>
                </c:pt>
                <c:pt idx="12">
                  <c:v>6.6</c:v>
                </c:pt>
                <c:pt idx="13">
                  <c:v>7.6</c:v>
                </c:pt>
                <c:pt idx="14">
                  <c:v>8.6</c:v>
                </c:pt>
                <c:pt idx="15">
                  <c:v>9.6</c:v>
                </c:pt>
                <c:pt idx="16">
                  <c:v>10.6</c:v>
                </c:pt>
                <c:pt idx="17">
                  <c:v>11.6</c:v>
                </c:pt>
                <c:pt idx="18">
                  <c:v>12.6</c:v>
                </c:pt>
                <c:pt idx="19">
                  <c:v>13.6</c:v>
                </c:pt>
                <c:pt idx="20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90-496D-9FF3-1A8F2D663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structures'!$Z$5:$Z$25</c:f>
              <c:numCache>
                <c:formatCode>General</c:formatCode>
                <c:ptCount val="21"/>
                <c:pt idx="0">
                  <c:v>16.600000000000001</c:v>
                </c:pt>
                <c:pt idx="1">
                  <c:v>15.6</c:v>
                </c:pt>
                <c:pt idx="2">
                  <c:v>14.6</c:v>
                </c:pt>
                <c:pt idx="3">
                  <c:v>13.6</c:v>
                </c:pt>
                <c:pt idx="4">
                  <c:v>12.6</c:v>
                </c:pt>
                <c:pt idx="5">
                  <c:v>11.6</c:v>
                </c:pt>
                <c:pt idx="6">
                  <c:v>10.6</c:v>
                </c:pt>
                <c:pt idx="7">
                  <c:v>9.6</c:v>
                </c:pt>
                <c:pt idx="8">
                  <c:v>8.6</c:v>
                </c:pt>
                <c:pt idx="9">
                  <c:v>7.6</c:v>
                </c:pt>
                <c:pt idx="10">
                  <c:v>6.6</c:v>
                </c:pt>
                <c:pt idx="11">
                  <c:v>6.6</c:v>
                </c:pt>
                <c:pt idx="12">
                  <c:v>6.6</c:v>
                </c:pt>
                <c:pt idx="13">
                  <c:v>6.6</c:v>
                </c:pt>
                <c:pt idx="14">
                  <c:v>6.6</c:v>
                </c:pt>
                <c:pt idx="15">
                  <c:v>6.6</c:v>
                </c:pt>
                <c:pt idx="16">
                  <c:v>6.6</c:v>
                </c:pt>
                <c:pt idx="17">
                  <c:v>6.6</c:v>
                </c:pt>
                <c:pt idx="18">
                  <c:v>6.6</c:v>
                </c:pt>
                <c:pt idx="19">
                  <c:v>6.6</c:v>
                </c:pt>
                <c:pt idx="20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F-4853-A5B5-C7815E574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structures'!$B$4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structures'!$R$5:$R$25</c:f>
              <c:numCache>
                <c:formatCode>General</c:formatCode>
                <c:ptCount val="2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AC-4CC7-A154-9E56D12D2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structures'!$B$4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structures'!$A$5:$A$25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C8-45A2-A9DF-4889F58D7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structures'!$B$4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9-4109-B9B1-7CAD9CA29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structures'!$B$4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structures'!$G$5:$G$25</c:f>
              <c:numCache>
                <c:formatCode>General</c:formatCode>
                <c:ptCount val="2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C0-4DB9-A6FB-A068D2DF0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structures'!$B$4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structures'!$S$5:$S$25</c:f>
              <c:numCache>
                <c:formatCode>General</c:formatCode>
                <c:ptCount val="2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44-4611-A359-F4F843E56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structures'!$E$4</c:f>
              <c:strCache>
                <c:ptCount val="1"/>
                <c:pt idx="0">
                  <c:v>C incl premium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structures'!$E$5:$E$25</c:f>
              <c:numCache>
                <c:formatCode>General</c:formatCode>
                <c:ptCount val="21"/>
                <c:pt idx="0">
                  <c:v>-0.4</c:v>
                </c:pt>
                <c:pt idx="1">
                  <c:v>-0.4</c:v>
                </c:pt>
                <c:pt idx="2">
                  <c:v>-0.4</c:v>
                </c:pt>
                <c:pt idx="3">
                  <c:v>-0.4</c:v>
                </c:pt>
                <c:pt idx="4">
                  <c:v>-0.4</c:v>
                </c:pt>
                <c:pt idx="5">
                  <c:v>-0.4</c:v>
                </c:pt>
                <c:pt idx="6">
                  <c:v>-0.4</c:v>
                </c:pt>
                <c:pt idx="7">
                  <c:v>-0.4</c:v>
                </c:pt>
                <c:pt idx="8">
                  <c:v>-0.4</c:v>
                </c:pt>
                <c:pt idx="9">
                  <c:v>-0.4</c:v>
                </c:pt>
                <c:pt idx="10">
                  <c:v>-0.4</c:v>
                </c:pt>
                <c:pt idx="11">
                  <c:v>0.6</c:v>
                </c:pt>
                <c:pt idx="12">
                  <c:v>1.6</c:v>
                </c:pt>
                <c:pt idx="13">
                  <c:v>2.6</c:v>
                </c:pt>
                <c:pt idx="14">
                  <c:v>3.6</c:v>
                </c:pt>
                <c:pt idx="15">
                  <c:v>4.5999999999999996</c:v>
                </c:pt>
                <c:pt idx="16">
                  <c:v>5.6</c:v>
                </c:pt>
                <c:pt idx="17">
                  <c:v>6.6</c:v>
                </c:pt>
                <c:pt idx="18">
                  <c:v>7.6</c:v>
                </c:pt>
                <c:pt idx="19">
                  <c:v>8.6</c:v>
                </c:pt>
                <c:pt idx="2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19-435F-A474-99562108F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/>
                  <a:t>Profit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Call value of equity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'equity as call'!$I$5:$I$40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</c:numCache>
            </c:numRef>
          </c:cat>
          <c:val>
            <c:numRef>
              <c:f>'equity as call'!$H$5:$H$40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7-4A52-81CD-82C504722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company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 to equity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'3M quotation'!$N$3</c:f>
              <c:strCache>
                <c:ptCount val="1"/>
                <c:pt idx="0">
                  <c:v>Intrinsic value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5-654E-86CB-F43BE7BC4D95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C4A5-654E-86CB-F43BE7BC4D95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A5-654E-86CB-F43BE7BC4D95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A5-654E-86CB-F43BE7BC4D9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5-654E-86CB-F43BE7BC4D95}"/>
              </c:ext>
            </c:extLst>
          </c:dPt>
          <c:cat>
            <c:numRef>
              <c:f>'3M quotation'!$M$4:$M$14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'3M quotation'!$N$4:$N$14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45-4EBB-B2C5-9D0670AFB27F}"/>
            </c:ext>
          </c:extLst>
        </c:ser>
        <c:ser>
          <c:idx val="1"/>
          <c:order val="1"/>
          <c:tx>
            <c:strRef>
              <c:f>'3M quotation'!$O$3</c:f>
              <c:strCache>
                <c:ptCount val="1"/>
                <c:pt idx="0">
                  <c:v>Option value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'3M quotation'!$M$4:$M$14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'3M quotation'!$O$4:$O$14</c:f>
              <c:numCache>
                <c:formatCode>General</c:formatCode>
                <c:ptCount val="11"/>
                <c:pt idx="0">
                  <c:v>0.30000000000000004</c:v>
                </c:pt>
                <c:pt idx="1">
                  <c:v>0.4</c:v>
                </c:pt>
                <c:pt idx="2">
                  <c:v>0.5</c:v>
                </c:pt>
                <c:pt idx="3">
                  <c:v>0.60000000000000009</c:v>
                </c:pt>
                <c:pt idx="4">
                  <c:v>0.8</c:v>
                </c:pt>
                <c:pt idx="5">
                  <c:v>1.1499999999999999</c:v>
                </c:pt>
                <c:pt idx="6">
                  <c:v>1.8</c:v>
                </c:pt>
                <c:pt idx="7">
                  <c:v>2.7</c:v>
                </c:pt>
                <c:pt idx="8">
                  <c:v>3.6</c:v>
                </c:pt>
                <c:pt idx="9">
                  <c:v>4.5</c:v>
                </c:pt>
                <c:pt idx="10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45-4EBB-B2C5-9D0670AFB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648848"/>
        <c:axId val="498325952"/>
      </c:lineChart>
      <c:catAx>
        <c:axId val="49864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Stock price</a:t>
                </a:r>
              </a:p>
            </c:rich>
          </c:tx>
          <c:layout>
            <c:manualLayout>
              <c:xMode val="edge"/>
              <c:yMode val="edge"/>
              <c:x val="0.80585463632114473"/>
              <c:y val="0.90670461267466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498325952"/>
        <c:crosses val="autoZero"/>
        <c:auto val="1"/>
        <c:lblAlgn val="ctr"/>
        <c:lblOffset val="100"/>
        <c:noMultiLvlLbl val="0"/>
      </c:catAx>
      <c:valAx>
        <c:axId val="4983259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Value</a:t>
                </a:r>
              </a:p>
            </c:rich>
          </c:tx>
          <c:layout>
            <c:manualLayout>
              <c:xMode val="edge"/>
              <c:yMode val="edge"/>
              <c:x val="1.3698630136986301E-2"/>
              <c:y val="8.52767736253335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49864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structures'!$M$4</c:f>
              <c:strCache>
                <c:ptCount val="1"/>
                <c:pt idx="0">
                  <c:v>-C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structures'!$M$5:$M$25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-1</c:v>
                </c:pt>
                <c:pt idx="12">
                  <c:v>-2</c:v>
                </c:pt>
                <c:pt idx="13">
                  <c:v>-3</c:v>
                </c:pt>
                <c:pt idx="14">
                  <c:v>-4</c:v>
                </c:pt>
                <c:pt idx="15">
                  <c:v>-5</c:v>
                </c:pt>
                <c:pt idx="16">
                  <c:v>-6</c:v>
                </c:pt>
                <c:pt idx="17">
                  <c:v>-7</c:v>
                </c:pt>
                <c:pt idx="18">
                  <c:v>-8</c:v>
                </c:pt>
                <c:pt idx="19">
                  <c:v>-9</c:v>
                </c:pt>
                <c:pt idx="20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0-40BD-9D86-6E4AAA693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structures'!$N$4</c:f>
              <c:strCache>
                <c:ptCount val="1"/>
                <c:pt idx="0">
                  <c:v>-C incl premium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structures'!$N$5:$N$25</c:f>
              <c:numCache>
                <c:formatCode>General</c:formatCode>
                <c:ptCount val="21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-0.6</c:v>
                </c:pt>
                <c:pt idx="12">
                  <c:v>-1.6</c:v>
                </c:pt>
                <c:pt idx="13">
                  <c:v>-2.6</c:v>
                </c:pt>
                <c:pt idx="14">
                  <c:v>-3.6</c:v>
                </c:pt>
                <c:pt idx="15">
                  <c:v>-4.5999999999999996</c:v>
                </c:pt>
                <c:pt idx="16">
                  <c:v>-5.6</c:v>
                </c:pt>
                <c:pt idx="17">
                  <c:v>-6.6</c:v>
                </c:pt>
                <c:pt idx="18">
                  <c:v>-7.6</c:v>
                </c:pt>
                <c:pt idx="19">
                  <c:v>-8.6</c:v>
                </c:pt>
                <c:pt idx="20">
                  <c:v>-9.6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7-447D-B094-934551B88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Profit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damodaran!$E$4</c:f>
              <c:strCache>
                <c:ptCount val="1"/>
                <c:pt idx="0">
                  <c:v>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damodaran!$F$5:$F$25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damodaran!$E$5:$E$25</c:f>
              <c:numCache>
                <c:formatCode>General</c:formatCode>
                <c:ptCount val="2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1-4940-9A57-67040F3D3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damodaran!$J$4</c:f>
              <c:strCache>
                <c:ptCount val="1"/>
                <c:pt idx="0">
                  <c:v>-P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damodaran!$F$5:$F$25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damodaran!$J$5:$J$25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B-4FD0-84F9-4C6679A2D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noMultiLvlLbl val="0"/>
      </c:catAx>
      <c:valAx>
        <c:axId val="80714388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structures'!$T$5:$T$25</c:f>
              <c:numCache>
                <c:formatCode>General</c:formatCode>
                <c:ptCount val="2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8-4E38-9CDB-913F7851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structures'!$G$4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structures'!$H$5:$H$25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structures'!$K$5:$K$25</c:f>
              <c:numCache>
                <c:formatCode>General</c:formatCode>
                <c:ptCount val="21"/>
                <c:pt idx="0">
                  <c:v>9.6</c:v>
                </c:pt>
                <c:pt idx="1">
                  <c:v>8.6</c:v>
                </c:pt>
                <c:pt idx="2">
                  <c:v>7.6</c:v>
                </c:pt>
                <c:pt idx="3">
                  <c:v>6.6</c:v>
                </c:pt>
                <c:pt idx="4">
                  <c:v>5.6</c:v>
                </c:pt>
                <c:pt idx="5">
                  <c:v>4.5999999999999996</c:v>
                </c:pt>
                <c:pt idx="6">
                  <c:v>3.6</c:v>
                </c:pt>
                <c:pt idx="7">
                  <c:v>2.6</c:v>
                </c:pt>
                <c:pt idx="8">
                  <c:v>1.6</c:v>
                </c:pt>
                <c:pt idx="9">
                  <c:v>0.6</c:v>
                </c:pt>
                <c:pt idx="10">
                  <c:v>-0.4</c:v>
                </c:pt>
                <c:pt idx="11">
                  <c:v>-0.4</c:v>
                </c:pt>
                <c:pt idx="12">
                  <c:v>-0.4</c:v>
                </c:pt>
                <c:pt idx="13">
                  <c:v>-0.4</c:v>
                </c:pt>
                <c:pt idx="14">
                  <c:v>-0.4</c:v>
                </c:pt>
                <c:pt idx="15">
                  <c:v>-0.4</c:v>
                </c:pt>
                <c:pt idx="16">
                  <c:v>-0.4</c:v>
                </c:pt>
                <c:pt idx="17">
                  <c:v>-0.4</c:v>
                </c:pt>
                <c:pt idx="18">
                  <c:v>-0.4</c:v>
                </c:pt>
                <c:pt idx="19">
                  <c:v>-0.4</c:v>
                </c:pt>
                <c:pt idx="20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E0-47B8-BB29-43154A64A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ax val="20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'[Ch17.xlsx]payoff structures'!$A$4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'[Ch17.xlsx]payoff structures'!$B$5:$B$25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'[Ch17.xlsx]payoff structures'!$U$5:$U$25</c:f>
              <c:numCache>
                <c:formatCode>General</c:formatCode>
                <c:ptCount val="21"/>
                <c:pt idx="0">
                  <c:v>4.5999999999999996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5.6</c:v>
                </c:pt>
                <c:pt idx="12">
                  <c:v>6.6</c:v>
                </c:pt>
                <c:pt idx="13">
                  <c:v>7.6</c:v>
                </c:pt>
                <c:pt idx="14">
                  <c:v>8.6</c:v>
                </c:pt>
                <c:pt idx="15">
                  <c:v>9.6</c:v>
                </c:pt>
                <c:pt idx="16">
                  <c:v>10.6</c:v>
                </c:pt>
                <c:pt idx="17">
                  <c:v>11.6</c:v>
                </c:pt>
                <c:pt idx="18">
                  <c:v>12.6</c:v>
                </c:pt>
                <c:pt idx="19">
                  <c:v>13.6</c:v>
                </c:pt>
                <c:pt idx="20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2-4D10-824E-9BC4F9323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7143568"/>
        <c:axId val="807143888"/>
      </c:lineChart>
      <c:catAx>
        <c:axId val="807143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Underlying value: wheat 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888"/>
        <c:crosses val="autoZero"/>
        <c:auto val="1"/>
        <c:lblAlgn val="ctr"/>
        <c:lblOffset val="100"/>
        <c:tickLblSkip val="2"/>
        <c:noMultiLvlLbl val="0"/>
      </c:catAx>
      <c:valAx>
        <c:axId val="807143888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/>
                  <a:t>Pay-off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8071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EBC3F-F834-44B2-B9C0-BC9223605F1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A3AD512-00E4-4CF8-9FD5-B4950BA59AB2}">
      <dgm:prSet phldrT="[Teks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Option price</a:t>
          </a:r>
        </a:p>
      </dgm:t>
    </dgm:pt>
    <dgm:pt modelId="{B576FFAB-0D34-4DD4-AE03-AE70D741822B}" type="parTrans" cxnId="{3519BB3E-7ED3-4F43-A7F7-5CA98490314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D7831-B268-4AD9-BE20-E54EE020717E}" type="sibTrans" cxnId="{3519BB3E-7ED3-4F43-A7F7-5CA98490314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81658-3674-437D-BF19-60CB40AE7F5D}">
      <dgm:prSet phldrT="[Tekst]" custT="1"/>
      <dgm:spPr>
        <a:ln>
          <a:noFill/>
        </a:ln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Time to expire</a:t>
          </a:r>
        </a:p>
      </dgm:t>
    </dgm:pt>
    <dgm:pt modelId="{34601004-ACA9-4B66-A647-686756B0940E}" type="parTrans" cxnId="{8E43A0A4-DBEA-44E2-AE14-BA00BC63F45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A4837-FA6C-41FC-9C14-159F7821B236}" type="sibTrans" cxnId="{8E43A0A4-DBEA-44E2-AE14-BA00BC63F45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45B33-4A44-4244-A00A-EDC0575039DC}">
      <dgm:prSet phldrT="[Tekst]" custT="1"/>
      <dgm:spPr>
        <a:ln>
          <a:noFill/>
        </a:ln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Risk-free interest rate</a:t>
          </a:r>
        </a:p>
      </dgm:t>
    </dgm:pt>
    <dgm:pt modelId="{58F9361E-B692-461B-A090-D76A984EFFC2}" type="parTrans" cxnId="{20EFA362-7793-493D-9507-85B296A99A3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7E474-6A5C-4993-A420-E3CAE6A3C0C5}" type="sibTrans" cxnId="{20EFA362-7793-493D-9507-85B296A99A3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25377-9356-40A2-9B1D-289B58772FDF}">
      <dgm:prSet phldrT="[Tekst]" custT="1"/>
      <dgm:spPr>
        <a:ln>
          <a:noFill/>
        </a:ln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Strike price</a:t>
          </a:r>
        </a:p>
      </dgm:t>
    </dgm:pt>
    <dgm:pt modelId="{B34961B2-00B1-4D3D-B90B-488BBF3A5C5D}" type="parTrans" cxnId="{27C251E7-95BC-4B26-BFB6-0B53C359DC9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1D841-820D-424B-959B-4E0535509593}" type="sibTrans" cxnId="{27C251E7-95BC-4B26-BFB6-0B53C359DC9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5ADB2-6D7C-4E74-9B02-BDBBEB86ECA0}">
      <dgm:prSet phldrT="[Tekst]" custT="1"/>
      <dgm:spPr>
        <a:ln>
          <a:noFill/>
        </a:ln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Underlying value</a:t>
          </a:r>
        </a:p>
      </dgm:t>
    </dgm:pt>
    <dgm:pt modelId="{83417763-015D-4C48-87C2-A89895C68FBC}" type="parTrans" cxnId="{AB717B58-91A0-433B-8559-E657541E68E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97BE4-CE6B-44C9-952F-79062768433C}" type="sibTrans" cxnId="{AB717B58-91A0-433B-8559-E657541E68E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69FE-20BD-4086-8A3F-3560E885815B}">
      <dgm:prSet phldrT="[Tekst]" custT="1"/>
      <dgm:spPr>
        <a:ln>
          <a:noFill/>
        </a:ln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</dgm:t>
    </dgm:pt>
    <dgm:pt modelId="{1B240397-0931-4C4A-AF72-5FFACEE18346}" type="parTrans" cxnId="{8E81E8F5-9A60-4CC7-AB27-6E4F092D47C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9470B-859E-463F-A68D-0105CF3E005D}" type="sibTrans" cxnId="{8E81E8F5-9A60-4CC7-AB27-6E4F092D47C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AFB7-B1BE-486F-ABE6-363D04248E05}" type="pres">
      <dgm:prSet presAssocID="{B60EBC3F-F834-44B2-B9C0-BC9223605F1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1082F6-487E-4807-881B-C96A2B6801AD}" type="pres">
      <dgm:prSet presAssocID="{BA3AD512-00E4-4CF8-9FD5-B4950BA59AB2}" presName="centerShape" presStyleLbl="node0" presStyleIdx="0" presStyleCnt="1"/>
      <dgm:spPr/>
    </dgm:pt>
    <dgm:pt modelId="{DB353C11-4C75-4969-8C09-435633DE9F12}" type="pres">
      <dgm:prSet presAssocID="{34601004-ACA9-4B66-A647-686756B0940E}" presName="parTrans" presStyleLbl="bgSibTrans2D1" presStyleIdx="0" presStyleCnt="5"/>
      <dgm:spPr/>
    </dgm:pt>
    <dgm:pt modelId="{36C78F7D-3021-414C-A078-6E7150D02E22}" type="pres">
      <dgm:prSet presAssocID="{34581658-3674-437D-BF19-60CB40AE7F5D}" presName="node" presStyleLbl="node1" presStyleIdx="0" presStyleCnt="5">
        <dgm:presLayoutVars>
          <dgm:bulletEnabled val="1"/>
        </dgm:presLayoutVars>
      </dgm:prSet>
      <dgm:spPr/>
    </dgm:pt>
    <dgm:pt modelId="{FC924A30-8266-4B37-9354-A1C2E023F8ED}" type="pres">
      <dgm:prSet presAssocID="{58F9361E-B692-461B-A090-D76A984EFFC2}" presName="parTrans" presStyleLbl="bgSibTrans2D1" presStyleIdx="1" presStyleCnt="5"/>
      <dgm:spPr/>
    </dgm:pt>
    <dgm:pt modelId="{4F247D46-D105-484D-84A5-661604E5E20F}" type="pres">
      <dgm:prSet presAssocID="{43C45B33-4A44-4244-A00A-EDC0575039DC}" presName="node" presStyleLbl="node1" presStyleIdx="1" presStyleCnt="5">
        <dgm:presLayoutVars>
          <dgm:bulletEnabled val="1"/>
        </dgm:presLayoutVars>
      </dgm:prSet>
      <dgm:spPr/>
    </dgm:pt>
    <dgm:pt modelId="{E106F5F2-A4F4-4D4F-947F-20252FD9DBA5}" type="pres">
      <dgm:prSet presAssocID="{B34961B2-00B1-4D3D-B90B-488BBF3A5C5D}" presName="parTrans" presStyleLbl="bgSibTrans2D1" presStyleIdx="2" presStyleCnt="5"/>
      <dgm:spPr/>
    </dgm:pt>
    <dgm:pt modelId="{14042179-F0F0-4AEE-861E-50CF491561CD}" type="pres">
      <dgm:prSet presAssocID="{F2C25377-9356-40A2-9B1D-289B58772FDF}" presName="node" presStyleLbl="node1" presStyleIdx="2" presStyleCnt="5">
        <dgm:presLayoutVars>
          <dgm:bulletEnabled val="1"/>
        </dgm:presLayoutVars>
      </dgm:prSet>
      <dgm:spPr/>
    </dgm:pt>
    <dgm:pt modelId="{B7ADA008-855A-4D10-83C2-C356C641E80C}" type="pres">
      <dgm:prSet presAssocID="{83417763-015D-4C48-87C2-A89895C68FBC}" presName="parTrans" presStyleLbl="bgSibTrans2D1" presStyleIdx="3" presStyleCnt="5"/>
      <dgm:spPr/>
    </dgm:pt>
    <dgm:pt modelId="{F67E7AA5-42AC-487F-969C-B693318529BB}" type="pres">
      <dgm:prSet presAssocID="{8F45ADB2-6D7C-4E74-9B02-BDBBEB86ECA0}" presName="node" presStyleLbl="node1" presStyleIdx="3" presStyleCnt="5">
        <dgm:presLayoutVars>
          <dgm:bulletEnabled val="1"/>
        </dgm:presLayoutVars>
      </dgm:prSet>
      <dgm:spPr/>
    </dgm:pt>
    <dgm:pt modelId="{210BF4C4-F5A7-45CC-A245-0F29A065E29A}" type="pres">
      <dgm:prSet presAssocID="{1B240397-0931-4C4A-AF72-5FFACEE18346}" presName="parTrans" presStyleLbl="bgSibTrans2D1" presStyleIdx="4" presStyleCnt="5"/>
      <dgm:spPr/>
    </dgm:pt>
    <dgm:pt modelId="{F6E33877-DA8A-4A3F-AE46-1A5D886AD717}" type="pres">
      <dgm:prSet presAssocID="{6BFE69FE-20BD-4086-8A3F-3560E885815B}" presName="node" presStyleLbl="node1" presStyleIdx="4" presStyleCnt="5">
        <dgm:presLayoutVars>
          <dgm:bulletEnabled val="1"/>
        </dgm:presLayoutVars>
      </dgm:prSet>
      <dgm:spPr/>
    </dgm:pt>
  </dgm:ptLst>
  <dgm:cxnLst>
    <dgm:cxn modelId="{A5989D15-26DF-486F-842C-F11448C60C73}" type="presOf" srcId="{83417763-015D-4C48-87C2-A89895C68FBC}" destId="{B7ADA008-855A-4D10-83C2-C356C641E80C}" srcOrd="0" destOrd="0" presId="urn:microsoft.com/office/officeart/2005/8/layout/radial4"/>
    <dgm:cxn modelId="{909BE422-B263-416C-93F6-0340D363C4C9}" type="presOf" srcId="{6BFE69FE-20BD-4086-8A3F-3560E885815B}" destId="{F6E33877-DA8A-4A3F-AE46-1A5D886AD717}" srcOrd="0" destOrd="0" presId="urn:microsoft.com/office/officeart/2005/8/layout/radial4"/>
    <dgm:cxn modelId="{90660B31-1728-4C1B-AE21-59E4A24AAD15}" type="presOf" srcId="{B34961B2-00B1-4D3D-B90B-488BBF3A5C5D}" destId="{E106F5F2-A4F4-4D4F-947F-20252FD9DBA5}" srcOrd="0" destOrd="0" presId="urn:microsoft.com/office/officeart/2005/8/layout/radial4"/>
    <dgm:cxn modelId="{B416743E-C1CD-4508-9906-CA49C927565C}" type="presOf" srcId="{34601004-ACA9-4B66-A647-686756B0940E}" destId="{DB353C11-4C75-4969-8C09-435633DE9F12}" srcOrd="0" destOrd="0" presId="urn:microsoft.com/office/officeart/2005/8/layout/radial4"/>
    <dgm:cxn modelId="{3519BB3E-7ED3-4F43-A7F7-5CA98490314E}" srcId="{B60EBC3F-F834-44B2-B9C0-BC9223605F15}" destId="{BA3AD512-00E4-4CF8-9FD5-B4950BA59AB2}" srcOrd="0" destOrd="0" parTransId="{B576FFAB-0D34-4DD4-AE03-AE70D741822B}" sibTransId="{916D7831-B268-4AD9-BE20-E54EE020717E}"/>
    <dgm:cxn modelId="{5A2EA652-FF4C-4A01-9A33-1A3C9143D3F1}" type="presOf" srcId="{BA3AD512-00E4-4CF8-9FD5-B4950BA59AB2}" destId="{7B1082F6-487E-4807-881B-C96A2B6801AD}" srcOrd="0" destOrd="0" presId="urn:microsoft.com/office/officeart/2005/8/layout/radial4"/>
    <dgm:cxn modelId="{AB717B58-91A0-433B-8559-E657541E68E8}" srcId="{BA3AD512-00E4-4CF8-9FD5-B4950BA59AB2}" destId="{8F45ADB2-6D7C-4E74-9B02-BDBBEB86ECA0}" srcOrd="3" destOrd="0" parTransId="{83417763-015D-4C48-87C2-A89895C68FBC}" sibTransId="{D2B97BE4-CE6B-44C9-952F-79062768433C}"/>
    <dgm:cxn modelId="{9E34F85D-2A31-4294-A880-797CD90CF80D}" type="presOf" srcId="{1B240397-0931-4C4A-AF72-5FFACEE18346}" destId="{210BF4C4-F5A7-45CC-A245-0F29A065E29A}" srcOrd="0" destOrd="0" presId="urn:microsoft.com/office/officeart/2005/8/layout/radial4"/>
    <dgm:cxn modelId="{20EFA362-7793-493D-9507-85B296A99A34}" srcId="{BA3AD512-00E4-4CF8-9FD5-B4950BA59AB2}" destId="{43C45B33-4A44-4244-A00A-EDC0575039DC}" srcOrd="1" destOrd="0" parTransId="{58F9361E-B692-461B-A090-D76A984EFFC2}" sibTransId="{8937E474-6A5C-4993-A420-E3CAE6A3C0C5}"/>
    <dgm:cxn modelId="{5992D181-95E3-4DFC-81BB-192CF579C83A}" type="presOf" srcId="{34581658-3674-437D-BF19-60CB40AE7F5D}" destId="{36C78F7D-3021-414C-A078-6E7150D02E22}" srcOrd="0" destOrd="0" presId="urn:microsoft.com/office/officeart/2005/8/layout/radial4"/>
    <dgm:cxn modelId="{0D653A9E-DF2D-4258-8F82-46994B46660F}" type="presOf" srcId="{58F9361E-B692-461B-A090-D76A984EFFC2}" destId="{FC924A30-8266-4B37-9354-A1C2E023F8ED}" srcOrd="0" destOrd="0" presId="urn:microsoft.com/office/officeart/2005/8/layout/radial4"/>
    <dgm:cxn modelId="{8E43A0A4-DBEA-44E2-AE14-BA00BC63F452}" srcId="{BA3AD512-00E4-4CF8-9FD5-B4950BA59AB2}" destId="{34581658-3674-437D-BF19-60CB40AE7F5D}" srcOrd="0" destOrd="0" parTransId="{34601004-ACA9-4B66-A647-686756B0940E}" sibTransId="{F11A4837-FA6C-41FC-9C14-159F7821B236}"/>
    <dgm:cxn modelId="{BC99E7C6-605A-40FC-9242-2FC7EEFFFCCC}" type="presOf" srcId="{B60EBC3F-F834-44B2-B9C0-BC9223605F15}" destId="{C216AFB7-B1BE-486F-ABE6-363D04248E05}" srcOrd="0" destOrd="0" presId="urn:microsoft.com/office/officeart/2005/8/layout/radial4"/>
    <dgm:cxn modelId="{27C251E7-95BC-4B26-BFB6-0B53C359DC9B}" srcId="{BA3AD512-00E4-4CF8-9FD5-B4950BA59AB2}" destId="{F2C25377-9356-40A2-9B1D-289B58772FDF}" srcOrd="2" destOrd="0" parTransId="{B34961B2-00B1-4D3D-B90B-488BBF3A5C5D}" sibTransId="{46F1D841-820D-424B-959B-4E0535509593}"/>
    <dgm:cxn modelId="{6B4E2AF0-35CF-4CF9-A2DB-56C195D0F487}" type="presOf" srcId="{43C45B33-4A44-4244-A00A-EDC0575039DC}" destId="{4F247D46-D105-484D-84A5-661604E5E20F}" srcOrd="0" destOrd="0" presId="urn:microsoft.com/office/officeart/2005/8/layout/radial4"/>
    <dgm:cxn modelId="{8E81E8F5-9A60-4CC7-AB27-6E4F092D47C9}" srcId="{BA3AD512-00E4-4CF8-9FD5-B4950BA59AB2}" destId="{6BFE69FE-20BD-4086-8A3F-3560E885815B}" srcOrd="4" destOrd="0" parTransId="{1B240397-0931-4C4A-AF72-5FFACEE18346}" sibTransId="{5E29470B-859E-463F-A68D-0105CF3E005D}"/>
    <dgm:cxn modelId="{069583FC-78EA-4499-A221-4B2B61BB88F0}" type="presOf" srcId="{8F45ADB2-6D7C-4E74-9B02-BDBBEB86ECA0}" destId="{F67E7AA5-42AC-487F-969C-B693318529BB}" srcOrd="0" destOrd="0" presId="urn:microsoft.com/office/officeart/2005/8/layout/radial4"/>
    <dgm:cxn modelId="{197016FD-9309-4193-94DB-BBEA4FB2F38E}" type="presOf" srcId="{F2C25377-9356-40A2-9B1D-289B58772FDF}" destId="{14042179-F0F0-4AEE-861E-50CF491561CD}" srcOrd="0" destOrd="0" presId="urn:microsoft.com/office/officeart/2005/8/layout/radial4"/>
    <dgm:cxn modelId="{6DA49E22-88CF-4C05-9064-5F1A0418E83F}" type="presParOf" srcId="{C216AFB7-B1BE-486F-ABE6-363D04248E05}" destId="{7B1082F6-487E-4807-881B-C96A2B6801AD}" srcOrd="0" destOrd="0" presId="urn:microsoft.com/office/officeart/2005/8/layout/radial4"/>
    <dgm:cxn modelId="{353CA2FC-6437-4F1A-84FB-00EF670A5F9A}" type="presParOf" srcId="{C216AFB7-B1BE-486F-ABE6-363D04248E05}" destId="{DB353C11-4C75-4969-8C09-435633DE9F12}" srcOrd="1" destOrd="0" presId="urn:microsoft.com/office/officeart/2005/8/layout/radial4"/>
    <dgm:cxn modelId="{43EE7DC4-0E6C-4258-80D7-BA1BE89963F9}" type="presParOf" srcId="{C216AFB7-B1BE-486F-ABE6-363D04248E05}" destId="{36C78F7D-3021-414C-A078-6E7150D02E22}" srcOrd="2" destOrd="0" presId="urn:microsoft.com/office/officeart/2005/8/layout/radial4"/>
    <dgm:cxn modelId="{154086F5-038A-42FB-8CED-2E8137A3811B}" type="presParOf" srcId="{C216AFB7-B1BE-486F-ABE6-363D04248E05}" destId="{FC924A30-8266-4B37-9354-A1C2E023F8ED}" srcOrd="3" destOrd="0" presId="urn:microsoft.com/office/officeart/2005/8/layout/radial4"/>
    <dgm:cxn modelId="{D8E0DA70-A743-4A2B-869C-7EDE730B2008}" type="presParOf" srcId="{C216AFB7-B1BE-486F-ABE6-363D04248E05}" destId="{4F247D46-D105-484D-84A5-661604E5E20F}" srcOrd="4" destOrd="0" presId="urn:microsoft.com/office/officeart/2005/8/layout/radial4"/>
    <dgm:cxn modelId="{FFECE439-C275-42DB-A7BB-32865051D807}" type="presParOf" srcId="{C216AFB7-B1BE-486F-ABE6-363D04248E05}" destId="{E106F5F2-A4F4-4D4F-947F-20252FD9DBA5}" srcOrd="5" destOrd="0" presId="urn:microsoft.com/office/officeart/2005/8/layout/radial4"/>
    <dgm:cxn modelId="{0947EBD5-8D7C-4B3D-80FD-57E6C2D4A2B1}" type="presParOf" srcId="{C216AFB7-B1BE-486F-ABE6-363D04248E05}" destId="{14042179-F0F0-4AEE-861E-50CF491561CD}" srcOrd="6" destOrd="0" presId="urn:microsoft.com/office/officeart/2005/8/layout/radial4"/>
    <dgm:cxn modelId="{4B035FE4-F97B-4D6B-8473-D16A7E749B31}" type="presParOf" srcId="{C216AFB7-B1BE-486F-ABE6-363D04248E05}" destId="{B7ADA008-855A-4D10-83C2-C356C641E80C}" srcOrd="7" destOrd="0" presId="urn:microsoft.com/office/officeart/2005/8/layout/radial4"/>
    <dgm:cxn modelId="{7878CCEE-7095-42E7-93B2-69A8B626DA18}" type="presParOf" srcId="{C216AFB7-B1BE-486F-ABE6-363D04248E05}" destId="{F67E7AA5-42AC-487F-969C-B693318529BB}" srcOrd="8" destOrd="0" presId="urn:microsoft.com/office/officeart/2005/8/layout/radial4"/>
    <dgm:cxn modelId="{357CFBA7-DF6C-4C37-BBB7-CA034D8DE73B}" type="presParOf" srcId="{C216AFB7-B1BE-486F-ABE6-363D04248E05}" destId="{210BF4C4-F5A7-45CC-A245-0F29A065E29A}" srcOrd="9" destOrd="0" presId="urn:microsoft.com/office/officeart/2005/8/layout/radial4"/>
    <dgm:cxn modelId="{62FCC0CD-8E8D-4B99-9A86-D9347447A796}" type="presParOf" srcId="{C216AFB7-B1BE-486F-ABE6-363D04248E05}" destId="{F6E33877-DA8A-4A3F-AE46-1A5D886AD717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EBC3F-F834-44B2-B9C0-BC9223605F1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AD512-00E4-4CF8-9FD5-B4950BA59AB2}">
      <dgm:prSet phldrT="[Tekst]"/>
      <dgm:spPr>
        <a:solidFill>
          <a:srgbClr val="0070C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Enhances flexibility value</a:t>
          </a:r>
        </a:p>
      </dgm:t>
    </dgm:pt>
    <dgm:pt modelId="{B576FFAB-0D34-4DD4-AE03-AE70D741822B}" type="parTrans" cxnId="{3519BB3E-7ED3-4F43-A7F7-5CA98490314E}">
      <dgm:prSet/>
      <dgm:spPr/>
      <dgm:t>
        <a:bodyPr/>
        <a:lstStyle/>
        <a:p>
          <a:endParaRPr lang="en-GB"/>
        </a:p>
      </dgm:t>
    </dgm:pt>
    <dgm:pt modelId="{916D7831-B268-4AD9-BE20-E54EE020717E}" type="sibTrans" cxnId="{3519BB3E-7ED3-4F43-A7F7-5CA98490314E}">
      <dgm:prSet/>
      <dgm:spPr/>
      <dgm:t>
        <a:bodyPr/>
        <a:lstStyle/>
        <a:p>
          <a:endParaRPr lang="en-GB"/>
        </a:p>
      </dgm:t>
    </dgm:pt>
    <dgm:pt modelId="{34581658-3674-437D-BF19-60CB40AE7F5D}">
      <dgm:prSet phldrT="[Tekst]"/>
      <dgm:spPr>
        <a:solidFill>
          <a:srgbClr val="0070C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Time to expire</a:t>
          </a:r>
        </a:p>
      </dgm:t>
    </dgm:pt>
    <dgm:pt modelId="{34601004-ACA9-4B66-A647-686756B0940E}" type="parTrans" cxnId="{8E43A0A4-DBEA-44E2-AE14-BA00BC63F452}">
      <dgm:prSet/>
      <dgm:spPr/>
      <dgm:t>
        <a:bodyPr/>
        <a:lstStyle/>
        <a:p>
          <a:endParaRPr lang="en-GB"/>
        </a:p>
      </dgm:t>
    </dgm:pt>
    <dgm:pt modelId="{F11A4837-FA6C-41FC-9C14-159F7821B236}" type="sibTrans" cxnId="{8E43A0A4-DBEA-44E2-AE14-BA00BC63F452}">
      <dgm:prSet/>
      <dgm:spPr/>
      <dgm:t>
        <a:bodyPr/>
        <a:lstStyle/>
        <a:p>
          <a:endParaRPr lang="en-GB"/>
        </a:p>
      </dgm:t>
    </dgm:pt>
    <dgm:pt modelId="{43C45B33-4A44-4244-A00A-EDC0575039DC}">
      <dgm:prSet phldrT="[Tekst]"/>
      <dgm:spPr>
        <a:solidFill>
          <a:srgbClr val="0070C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Risk-free interest rate</a:t>
          </a:r>
        </a:p>
      </dgm:t>
    </dgm:pt>
    <dgm:pt modelId="{58F9361E-B692-461B-A090-D76A984EFFC2}" type="parTrans" cxnId="{20EFA362-7793-493D-9507-85B296A99A34}">
      <dgm:prSet/>
      <dgm:spPr/>
      <dgm:t>
        <a:bodyPr/>
        <a:lstStyle/>
        <a:p>
          <a:endParaRPr lang="en-GB"/>
        </a:p>
      </dgm:t>
    </dgm:pt>
    <dgm:pt modelId="{8937E474-6A5C-4993-A420-E3CAE6A3C0C5}" type="sibTrans" cxnId="{20EFA362-7793-493D-9507-85B296A99A34}">
      <dgm:prSet/>
      <dgm:spPr/>
      <dgm:t>
        <a:bodyPr/>
        <a:lstStyle/>
        <a:p>
          <a:endParaRPr lang="en-GB"/>
        </a:p>
      </dgm:t>
    </dgm:pt>
    <dgm:pt modelId="{F2C25377-9356-40A2-9B1D-289B58772FDF}">
      <dgm:prSet phldrT="[Tekst]"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Investment costs</a:t>
          </a:r>
        </a:p>
      </dgm:t>
    </dgm:pt>
    <dgm:pt modelId="{B34961B2-00B1-4D3D-B90B-488BBF3A5C5D}" type="parTrans" cxnId="{27C251E7-95BC-4B26-BFB6-0B53C359DC9B}">
      <dgm:prSet/>
      <dgm:spPr/>
      <dgm:t>
        <a:bodyPr/>
        <a:lstStyle/>
        <a:p>
          <a:endParaRPr lang="en-GB"/>
        </a:p>
      </dgm:t>
    </dgm:pt>
    <dgm:pt modelId="{46F1D841-820D-424B-959B-4E0535509593}" type="sibTrans" cxnId="{27C251E7-95BC-4B26-BFB6-0B53C359DC9B}">
      <dgm:prSet/>
      <dgm:spPr/>
      <dgm:t>
        <a:bodyPr/>
        <a:lstStyle/>
        <a:p>
          <a:endParaRPr lang="en-GB"/>
        </a:p>
      </dgm:t>
    </dgm:pt>
    <dgm:pt modelId="{02508B20-95BD-4F54-A8FA-0BD76C9DBD76}">
      <dgm:prSet phldrT="[Tekst]"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Lost cash flows</a:t>
          </a:r>
        </a:p>
      </dgm:t>
    </dgm:pt>
    <dgm:pt modelId="{958DF4AF-321C-472F-A9E1-BFEFACDC7C6C}" type="parTrans" cxnId="{1DD631D6-D73C-4AD5-B1FE-9F808B88011A}">
      <dgm:prSet/>
      <dgm:spPr/>
      <dgm:t>
        <a:bodyPr/>
        <a:lstStyle/>
        <a:p>
          <a:endParaRPr lang="en-GB"/>
        </a:p>
      </dgm:t>
    </dgm:pt>
    <dgm:pt modelId="{BFCDAF80-7027-43E6-A8C7-D64E403E3717}" type="sibTrans" cxnId="{1DD631D6-D73C-4AD5-B1FE-9F808B88011A}">
      <dgm:prSet/>
      <dgm:spPr/>
      <dgm:t>
        <a:bodyPr/>
        <a:lstStyle/>
        <a:p>
          <a:endParaRPr lang="en-GB"/>
        </a:p>
      </dgm:t>
    </dgm:pt>
    <dgm:pt modelId="{6BFE69FE-20BD-4086-8A3F-3560E885815B}">
      <dgm:prSet phldrT="[Tekst]"/>
      <dgm:spPr>
        <a:solidFill>
          <a:schemeClr val="accent6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Uncertainty (volatility) about CF</a:t>
          </a:r>
        </a:p>
      </dgm:t>
    </dgm:pt>
    <dgm:pt modelId="{1B240397-0931-4C4A-AF72-5FFACEE18346}" type="parTrans" cxnId="{8E81E8F5-9A60-4CC7-AB27-6E4F092D47C9}">
      <dgm:prSet/>
      <dgm:spPr/>
      <dgm:t>
        <a:bodyPr/>
        <a:lstStyle/>
        <a:p>
          <a:endParaRPr lang="en-GB"/>
        </a:p>
      </dgm:t>
    </dgm:pt>
    <dgm:pt modelId="{5E29470B-859E-463F-A68D-0105CF3E005D}" type="sibTrans" cxnId="{8E81E8F5-9A60-4CC7-AB27-6E4F092D47C9}">
      <dgm:prSet/>
      <dgm:spPr/>
      <dgm:t>
        <a:bodyPr/>
        <a:lstStyle/>
        <a:p>
          <a:endParaRPr lang="en-GB"/>
        </a:p>
      </dgm:t>
    </dgm:pt>
    <dgm:pt modelId="{AA9A23E7-D18F-6F4D-87AA-0973D349A44A}">
      <dgm:prSet phldrT="[Tekst]"/>
      <dgm:spPr>
        <a:solidFill>
          <a:schemeClr val="accent6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Underlying cash flows alternative</a:t>
          </a:r>
        </a:p>
      </dgm:t>
    </dgm:pt>
    <dgm:pt modelId="{FF8FCD55-642A-2142-896E-1D39546280F8}" type="parTrans" cxnId="{3AC1DDFF-568B-7147-A653-3C50A468BF29}">
      <dgm:prSet/>
      <dgm:spPr/>
      <dgm:t>
        <a:bodyPr/>
        <a:lstStyle/>
        <a:p>
          <a:endParaRPr lang="nl-NL"/>
        </a:p>
      </dgm:t>
    </dgm:pt>
    <dgm:pt modelId="{A39C8B16-F7AC-2148-8634-F3557BD8D9D1}" type="sibTrans" cxnId="{3AC1DDFF-568B-7147-A653-3C50A468BF29}">
      <dgm:prSet/>
      <dgm:spPr/>
      <dgm:t>
        <a:bodyPr/>
        <a:lstStyle/>
        <a:p>
          <a:endParaRPr lang="nl-NL"/>
        </a:p>
      </dgm:t>
    </dgm:pt>
    <dgm:pt modelId="{DF5F0034-66CC-E449-8824-7D7F4EA9C66C}">
      <dgm:prSet phldrT="[Tekst]"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Cash flows existing business</a:t>
          </a:r>
        </a:p>
      </dgm:t>
    </dgm:pt>
    <dgm:pt modelId="{8BE3321E-2481-0043-B397-33CE327CC186}" type="parTrans" cxnId="{7D9C65F7-2502-C74A-AAF9-39EFBFBDCD5F}">
      <dgm:prSet/>
      <dgm:spPr/>
      <dgm:t>
        <a:bodyPr/>
        <a:lstStyle/>
        <a:p>
          <a:endParaRPr lang="nl-NL"/>
        </a:p>
      </dgm:t>
    </dgm:pt>
    <dgm:pt modelId="{1D129797-7B85-C048-9776-99A282BC3499}" type="sibTrans" cxnId="{7D9C65F7-2502-C74A-AAF9-39EFBFBDCD5F}">
      <dgm:prSet/>
      <dgm:spPr/>
      <dgm:t>
        <a:bodyPr/>
        <a:lstStyle/>
        <a:p>
          <a:endParaRPr lang="nl-NL"/>
        </a:p>
      </dgm:t>
    </dgm:pt>
    <dgm:pt modelId="{C216AFB7-B1BE-486F-ABE6-363D04248E05}" type="pres">
      <dgm:prSet presAssocID="{B60EBC3F-F834-44B2-B9C0-BC9223605F1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1082F6-487E-4807-881B-C96A2B6801AD}" type="pres">
      <dgm:prSet presAssocID="{BA3AD512-00E4-4CF8-9FD5-B4950BA59AB2}" presName="centerShape" presStyleLbl="node0" presStyleIdx="0" presStyleCnt="1"/>
      <dgm:spPr/>
    </dgm:pt>
    <dgm:pt modelId="{DB353C11-4C75-4969-8C09-435633DE9F12}" type="pres">
      <dgm:prSet presAssocID="{34601004-ACA9-4B66-A647-686756B0940E}" presName="parTrans" presStyleLbl="bgSibTrans2D1" presStyleIdx="0" presStyleCnt="7"/>
      <dgm:spPr/>
    </dgm:pt>
    <dgm:pt modelId="{36C78F7D-3021-414C-A078-6E7150D02E22}" type="pres">
      <dgm:prSet presAssocID="{34581658-3674-437D-BF19-60CB40AE7F5D}" presName="node" presStyleLbl="node1" presStyleIdx="0" presStyleCnt="7">
        <dgm:presLayoutVars>
          <dgm:bulletEnabled val="1"/>
        </dgm:presLayoutVars>
      </dgm:prSet>
      <dgm:spPr/>
    </dgm:pt>
    <dgm:pt modelId="{FC924A30-8266-4B37-9354-A1C2E023F8ED}" type="pres">
      <dgm:prSet presAssocID="{58F9361E-B692-461B-A090-D76A984EFFC2}" presName="parTrans" presStyleLbl="bgSibTrans2D1" presStyleIdx="1" presStyleCnt="7"/>
      <dgm:spPr/>
    </dgm:pt>
    <dgm:pt modelId="{4F247D46-D105-484D-84A5-661604E5E20F}" type="pres">
      <dgm:prSet presAssocID="{43C45B33-4A44-4244-A00A-EDC0575039DC}" presName="node" presStyleLbl="node1" presStyleIdx="1" presStyleCnt="7">
        <dgm:presLayoutVars>
          <dgm:bulletEnabled val="1"/>
        </dgm:presLayoutVars>
      </dgm:prSet>
      <dgm:spPr/>
    </dgm:pt>
    <dgm:pt modelId="{E106F5F2-A4F4-4D4F-947F-20252FD9DBA5}" type="pres">
      <dgm:prSet presAssocID="{B34961B2-00B1-4D3D-B90B-488BBF3A5C5D}" presName="parTrans" presStyleLbl="bgSibTrans2D1" presStyleIdx="2" presStyleCnt="7"/>
      <dgm:spPr/>
    </dgm:pt>
    <dgm:pt modelId="{14042179-F0F0-4AEE-861E-50CF491561CD}" type="pres">
      <dgm:prSet presAssocID="{F2C25377-9356-40A2-9B1D-289B58772FDF}" presName="node" presStyleLbl="node1" presStyleIdx="2" presStyleCnt="7">
        <dgm:presLayoutVars>
          <dgm:bulletEnabled val="1"/>
        </dgm:presLayoutVars>
      </dgm:prSet>
      <dgm:spPr/>
    </dgm:pt>
    <dgm:pt modelId="{A8CC0F06-46BB-E243-9503-752C200D2F43}" type="pres">
      <dgm:prSet presAssocID="{8BE3321E-2481-0043-B397-33CE327CC186}" presName="parTrans" presStyleLbl="bgSibTrans2D1" presStyleIdx="3" presStyleCnt="7"/>
      <dgm:spPr/>
    </dgm:pt>
    <dgm:pt modelId="{37423351-5DA9-094D-93BD-17FBF157A865}" type="pres">
      <dgm:prSet presAssocID="{DF5F0034-66CC-E449-8824-7D7F4EA9C66C}" presName="node" presStyleLbl="node1" presStyleIdx="3" presStyleCnt="7">
        <dgm:presLayoutVars>
          <dgm:bulletEnabled val="1"/>
        </dgm:presLayoutVars>
      </dgm:prSet>
      <dgm:spPr/>
    </dgm:pt>
    <dgm:pt modelId="{01CD31DC-952B-40DB-92D7-850F29CA2E69}" type="pres">
      <dgm:prSet presAssocID="{958DF4AF-321C-472F-A9E1-BFEFACDC7C6C}" presName="parTrans" presStyleLbl="bgSibTrans2D1" presStyleIdx="4" presStyleCnt="7"/>
      <dgm:spPr/>
    </dgm:pt>
    <dgm:pt modelId="{AF02B7AE-1013-4F9A-A27C-B61282B3EBEF}" type="pres">
      <dgm:prSet presAssocID="{02508B20-95BD-4F54-A8FA-0BD76C9DBD76}" presName="node" presStyleLbl="node1" presStyleIdx="4" presStyleCnt="7">
        <dgm:presLayoutVars>
          <dgm:bulletEnabled val="1"/>
        </dgm:presLayoutVars>
      </dgm:prSet>
      <dgm:spPr/>
    </dgm:pt>
    <dgm:pt modelId="{6AB397CA-433F-1E4E-A0CE-7E841EA168ED}" type="pres">
      <dgm:prSet presAssocID="{FF8FCD55-642A-2142-896E-1D39546280F8}" presName="parTrans" presStyleLbl="bgSibTrans2D1" presStyleIdx="5" presStyleCnt="7"/>
      <dgm:spPr/>
    </dgm:pt>
    <dgm:pt modelId="{F6489E0D-3DF3-4349-8093-05C2B7F93F22}" type="pres">
      <dgm:prSet presAssocID="{AA9A23E7-D18F-6F4D-87AA-0973D349A44A}" presName="node" presStyleLbl="node1" presStyleIdx="5" presStyleCnt="7">
        <dgm:presLayoutVars>
          <dgm:bulletEnabled val="1"/>
        </dgm:presLayoutVars>
      </dgm:prSet>
      <dgm:spPr/>
    </dgm:pt>
    <dgm:pt modelId="{210BF4C4-F5A7-45CC-A245-0F29A065E29A}" type="pres">
      <dgm:prSet presAssocID="{1B240397-0931-4C4A-AF72-5FFACEE18346}" presName="parTrans" presStyleLbl="bgSibTrans2D1" presStyleIdx="6" presStyleCnt="7"/>
      <dgm:spPr/>
    </dgm:pt>
    <dgm:pt modelId="{F6E33877-DA8A-4A3F-AE46-1A5D886AD717}" type="pres">
      <dgm:prSet presAssocID="{6BFE69FE-20BD-4086-8A3F-3560E885815B}" presName="node" presStyleLbl="node1" presStyleIdx="6" presStyleCnt="7">
        <dgm:presLayoutVars>
          <dgm:bulletEnabled val="1"/>
        </dgm:presLayoutVars>
      </dgm:prSet>
      <dgm:spPr/>
    </dgm:pt>
  </dgm:ptLst>
  <dgm:cxnLst>
    <dgm:cxn modelId="{909BE422-B263-416C-93F6-0340D363C4C9}" type="presOf" srcId="{6BFE69FE-20BD-4086-8A3F-3560E885815B}" destId="{F6E33877-DA8A-4A3F-AE46-1A5D886AD717}" srcOrd="0" destOrd="0" presId="urn:microsoft.com/office/officeart/2005/8/layout/radial4"/>
    <dgm:cxn modelId="{90660B31-1728-4C1B-AE21-59E4A24AAD15}" type="presOf" srcId="{B34961B2-00B1-4D3D-B90B-488BBF3A5C5D}" destId="{E106F5F2-A4F4-4D4F-947F-20252FD9DBA5}" srcOrd="0" destOrd="0" presId="urn:microsoft.com/office/officeart/2005/8/layout/radial4"/>
    <dgm:cxn modelId="{B416743E-C1CD-4508-9906-CA49C927565C}" type="presOf" srcId="{34601004-ACA9-4B66-A647-686756B0940E}" destId="{DB353C11-4C75-4969-8C09-435633DE9F12}" srcOrd="0" destOrd="0" presId="urn:microsoft.com/office/officeart/2005/8/layout/radial4"/>
    <dgm:cxn modelId="{3519BB3E-7ED3-4F43-A7F7-5CA98490314E}" srcId="{B60EBC3F-F834-44B2-B9C0-BC9223605F15}" destId="{BA3AD512-00E4-4CF8-9FD5-B4950BA59AB2}" srcOrd="0" destOrd="0" parTransId="{B576FFAB-0D34-4DD4-AE03-AE70D741822B}" sibTransId="{916D7831-B268-4AD9-BE20-E54EE020717E}"/>
    <dgm:cxn modelId="{BC587D43-B768-D04D-8946-D44454DE1697}" type="presOf" srcId="{FF8FCD55-642A-2142-896E-1D39546280F8}" destId="{6AB397CA-433F-1E4E-A0CE-7E841EA168ED}" srcOrd="0" destOrd="0" presId="urn:microsoft.com/office/officeart/2005/8/layout/radial4"/>
    <dgm:cxn modelId="{5A2EA652-FF4C-4A01-9A33-1A3C9143D3F1}" type="presOf" srcId="{BA3AD512-00E4-4CF8-9FD5-B4950BA59AB2}" destId="{7B1082F6-487E-4807-881B-C96A2B6801AD}" srcOrd="0" destOrd="0" presId="urn:microsoft.com/office/officeart/2005/8/layout/radial4"/>
    <dgm:cxn modelId="{45285F5B-17B5-5D40-932D-D9BA9B5858A5}" type="presOf" srcId="{8BE3321E-2481-0043-B397-33CE327CC186}" destId="{A8CC0F06-46BB-E243-9503-752C200D2F43}" srcOrd="0" destOrd="0" presId="urn:microsoft.com/office/officeart/2005/8/layout/radial4"/>
    <dgm:cxn modelId="{9E34F85D-2A31-4294-A880-797CD90CF80D}" type="presOf" srcId="{1B240397-0931-4C4A-AF72-5FFACEE18346}" destId="{210BF4C4-F5A7-45CC-A245-0F29A065E29A}" srcOrd="0" destOrd="0" presId="urn:microsoft.com/office/officeart/2005/8/layout/radial4"/>
    <dgm:cxn modelId="{20EFA362-7793-493D-9507-85B296A99A34}" srcId="{BA3AD512-00E4-4CF8-9FD5-B4950BA59AB2}" destId="{43C45B33-4A44-4244-A00A-EDC0575039DC}" srcOrd="1" destOrd="0" parTransId="{58F9361E-B692-461B-A090-D76A984EFFC2}" sibTransId="{8937E474-6A5C-4993-A420-E3CAE6A3C0C5}"/>
    <dgm:cxn modelId="{5992D181-95E3-4DFC-81BB-192CF579C83A}" type="presOf" srcId="{34581658-3674-437D-BF19-60CB40AE7F5D}" destId="{36C78F7D-3021-414C-A078-6E7150D02E22}" srcOrd="0" destOrd="0" presId="urn:microsoft.com/office/officeart/2005/8/layout/radial4"/>
    <dgm:cxn modelId="{08134783-F4CC-4776-9F8E-A87AEDB703A6}" type="presOf" srcId="{02508B20-95BD-4F54-A8FA-0BD76C9DBD76}" destId="{AF02B7AE-1013-4F9A-A27C-B61282B3EBEF}" srcOrd="0" destOrd="0" presId="urn:microsoft.com/office/officeart/2005/8/layout/radial4"/>
    <dgm:cxn modelId="{C0601D95-560B-2145-A04F-192C731D2400}" type="presOf" srcId="{DF5F0034-66CC-E449-8824-7D7F4EA9C66C}" destId="{37423351-5DA9-094D-93BD-17FBF157A865}" srcOrd="0" destOrd="0" presId="urn:microsoft.com/office/officeart/2005/8/layout/radial4"/>
    <dgm:cxn modelId="{0D653A9E-DF2D-4258-8F82-46994B46660F}" type="presOf" srcId="{58F9361E-B692-461B-A090-D76A984EFFC2}" destId="{FC924A30-8266-4B37-9354-A1C2E023F8ED}" srcOrd="0" destOrd="0" presId="urn:microsoft.com/office/officeart/2005/8/layout/radial4"/>
    <dgm:cxn modelId="{8E43A0A4-DBEA-44E2-AE14-BA00BC63F452}" srcId="{BA3AD512-00E4-4CF8-9FD5-B4950BA59AB2}" destId="{34581658-3674-437D-BF19-60CB40AE7F5D}" srcOrd="0" destOrd="0" parTransId="{34601004-ACA9-4B66-A647-686756B0940E}" sibTransId="{F11A4837-FA6C-41FC-9C14-159F7821B236}"/>
    <dgm:cxn modelId="{80AF19B4-E8DD-46C9-A5A5-9C0F9747EEAB}" type="presOf" srcId="{958DF4AF-321C-472F-A9E1-BFEFACDC7C6C}" destId="{01CD31DC-952B-40DB-92D7-850F29CA2E69}" srcOrd="0" destOrd="0" presId="urn:microsoft.com/office/officeart/2005/8/layout/radial4"/>
    <dgm:cxn modelId="{BC99E7C6-605A-40FC-9242-2FC7EEFFFCCC}" type="presOf" srcId="{B60EBC3F-F834-44B2-B9C0-BC9223605F15}" destId="{C216AFB7-B1BE-486F-ABE6-363D04248E05}" srcOrd="0" destOrd="0" presId="urn:microsoft.com/office/officeart/2005/8/layout/radial4"/>
    <dgm:cxn modelId="{1DD631D6-D73C-4AD5-B1FE-9F808B88011A}" srcId="{BA3AD512-00E4-4CF8-9FD5-B4950BA59AB2}" destId="{02508B20-95BD-4F54-A8FA-0BD76C9DBD76}" srcOrd="4" destOrd="0" parTransId="{958DF4AF-321C-472F-A9E1-BFEFACDC7C6C}" sibTransId="{BFCDAF80-7027-43E6-A8C7-D64E403E3717}"/>
    <dgm:cxn modelId="{27C251E7-95BC-4B26-BFB6-0B53C359DC9B}" srcId="{BA3AD512-00E4-4CF8-9FD5-B4950BA59AB2}" destId="{F2C25377-9356-40A2-9B1D-289B58772FDF}" srcOrd="2" destOrd="0" parTransId="{B34961B2-00B1-4D3D-B90B-488BBF3A5C5D}" sibTransId="{46F1D841-820D-424B-959B-4E0535509593}"/>
    <dgm:cxn modelId="{F91407EB-FEE1-AA4E-91D9-4A17109C303B}" type="presOf" srcId="{AA9A23E7-D18F-6F4D-87AA-0973D349A44A}" destId="{F6489E0D-3DF3-4349-8093-05C2B7F93F22}" srcOrd="0" destOrd="0" presId="urn:microsoft.com/office/officeart/2005/8/layout/radial4"/>
    <dgm:cxn modelId="{6B4E2AF0-35CF-4CF9-A2DB-56C195D0F487}" type="presOf" srcId="{43C45B33-4A44-4244-A00A-EDC0575039DC}" destId="{4F247D46-D105-484D-84A5-661604E5E20F}" srcOrd="0" destOrd="0" presId="urn:microsoft.com/office/officeart/2005/8/layout/radial4"/>
    <dgm:cxn modelId="{8E81E8F5-9A60-4CC7-AB27-6E4F092D47C9}" srcId="{BA3AD512-00E4-4CF8-9FD5-B4950BA59AB2}" destId="{6BFE69FE-20BD-4086-8A3F-3560E885815B}" srcOrd="6" destOrd="0" parTransId="{1B240397-0931-4C4A-AF72-5FFACEE18346}" sibTransId="{5E29470B-859E-463F-A68D-0105CF3E005D}"/>
    <dgm:cxn modelId="{7D9C65F7-2502-C74A-AAF9-39EFBFBDCD5F}" srcId="{BA3AD512-00E4-4CF8-9FD5-B4950BA59AB2}" destId="{DF5F0034-66CC-E449-8824-7D7F4EA9C66C}" srcOrd="3" destOrd="0" parTransId="{8BE3321E-2481-0043-B397-33CE327CC186}" sibTransId="{1D129797-7B85-C048-9776-99A282BC3499}"/>
    <dgm:cxn modelId="{197016FD-9309-4193-94DB-BBEA4FB2F38E}" type="presOf" srcId="{F2C25377-9356-40A2-9B1D-289B58772FDF}" destId="{14042179-F0F0-4AEE-861E-50CF491561CD}" srcOrd="0" destOrd="0" presId="urn:microsoft.com/office/officeart/2005/8/layout/radial4"/>
    <dgm:cxn modelId="{3AC1DDFF-568B-7147-A653-3C50A468BF29}" srcId="{BA3AD512-00E4-4CF8-9FD5-B4950BA59AB2}" destId="{AA9A23E7-D18F-6F4D-87AA-0973D349A44A}" srcOrd="5" destOrd="0" parTransId="{FF8FCD55-642A-2142-896E-1D39546280F8}" sibTransId="{A39C8B16-F7AC-2148-8634-F3557BD8D9D1}"/>
    <dgm:cxn modelId="{6DA49E22-88CF-4C05-9064-5F1A0418E83F}" type="presParOf" srcId="{C216AFB7-B1BE-486F-ABE6-363D04248E05}" destId="{7B1082F6-487E-4807-881B-C96A2B6801AD}" srcOrd="0" destOrd="0" presId="urn:microsoft.com/office/officeart/2005/8/layout/radial4"/>
    <dgm:cxn modelId="{353CA2FC-6437-4F1A-84FB-00EF670A5F9A}" type="presParOf" srcId="{C216AFB7-B1BE-486F-ABE6-363D04248E05}" destId="{DB353C11-4C75-4969-8C09-435633DE9F12}" srcOrd="1" destOrd="0" presId="urn:microsoft.com/office/officeart/2005/8/layout/radial4"/>
    <dgm:cxn modelId="{43EE7DC4-0E6C-4258-80D7-BA1BE89963F9}" type="presParOf" srcId="{C216AFB7-B1BE-486F-ABE6-363D04248E05}" destId="{36C78F7D-3021-414C-A078-6E7150D02E22}" srcOrd="2" destOrd="0" presId="urn:microsoft.com/office/officeart/2005/8/layout/radial4"/>
    <dgm:cxn modelId="{154086F5-038A-42FB-8CED-2E8137A3811B}" type="presParOf" srcId="{C216AFB7-B1BE-486F-ABE6-363D04248E05}" destId="{FC924A30-8266-4B37-9354-A1C2E023F8ED}" srcOrd="3" destOrd="0" presId="urn:microsoft.com/office/officeart/2005/8/layout/radial4"/>
    <dgm:cxn modelId="{D8E0DA70-A743-4A2B-869C-7EDE730B2008}" type="presParOf" srcId="{C216AFB7-B1BE-486F-ABE6-363D04248E05}" destId="{4F247D46-D105-484D-84A5-661604E5E20F}" srcOrd="4" destOrd="0" presId="urn:microsoft.com/office/officeart/2005/8/layout/radial4"/>
    <dgm:cxn modelId="{FFECE439-C275-42DB-A7BB-32865051D807}" type="presParOf" srcId="{C216AFB7-B1BE-486F-ABE6-363D04248E05}" destId="{E106F5F2-A4F4-4D4F-947F-20252FD9DBA5}" srcOrd="5" destOrd="0" presId="urn:microsoft.com/office/officeart/2005/8/layout/radial4"/>
    <dgm:cxn modelId="{0947EBD5-8D7C-4B3D-80FD-57E6C2D4A2B1}" type="presParOf" srcId="{C216AFB7-B1BE-486F-ABE6-363D04248E05}" destId="{14042179-F0F0-4AEE-861E-50CF491561CD}" srcOrd="6" destOrd="0" presId="urn:microsoft.com/office/officeart/2005/8/layout/radial4"/>
    <dgm:cxn modelId="{290A45AF-3793-1B4C-B994-47DC766C7742}" type="presParOf" srcId="{C216AFB7-B1BE-486F-ABE6-363D04248E05}" destId="{A8CC0F06-46BB-E243-9503-752C200D2F43}" srcOrd="7" destOrd="0" presId="urn:microsoft.com/office/officeart/2005/8/layout/radial4"/>
    <dgm:cxn modelId="{A1F0151F-191D-9347-8908-0FF1BC4786EE}" type="presParOf" srcId="{C216AFB7-B1BE-486F-ABE6-363D04248E05}" destId="{37423351-5DA9-094D-93BD-17FBF157A865}" srcOrd="8" destOrd="0" presId="urn:microsoft.com/office/officeart/2005/8/layout/radial4"/>
    <dgm:cxn modelId="{490CE5FE-7067-454D-85D5-76DA93A204AD}" type="presParOf" srcId="{C216AFB7-B1BE-486F-ABE6-363D04248E05}" destId="{01CD31DC-952B-40DB-92D7-850F29CA2E69}" srcOrd="9" destOrd="0" presId="urn:microsoft.com/office/officeart/2005/8/layout/radial4"/>
    <dgm:cxn modelId="{B7AF56D7-56AF-490E-A2BF-0D0FF3F0465F}" type="presParOf" srcId="{C216AFB7-B1BE-486F-ABE6-363D04248E05}" destId="{AF02B7AE-1013-4F9A-A27C-B61282B3EBEF}" srcOrd="10" destOrd="0" presId="urn:microsoft.com/office/officeart/2005/8/layout/radial4"/>
    <dgm:cxn modelId="{E64339F3-9AF0-084B-BF44-18CF93B8C8AC}" type="presParOf" srcId="{C216AFB7-B1BE-486F-ABE6-363D04248E05}" destId="{6AB397CA-433F-1E4E-A0CE-7E841EA168ED}" srcOrd="11" destOrd="0" presId="urn:microsoft.com/office/officeart/2005/8/layout/radial4"/>
    <dgm:cxn modelId="{FEDAE769-0F67-FE49-8125-B32266E863BD}" type="presParOf" srcId="{C216AFB7-B1BE-486F-ABE6-363D04248E05}" destId="{F6489E0D-3DF3-4349-8093-05C2B7F93F22}" srcOrd="12" destOrd="0" presId="urn:microsoft.com/office/officeart/2005/8/layout/radial4"/>
    <dgm:cxn modelId="{357CFBA7-DF6C-4C37-BBB7-CA034D8DE73B}" type="presParOf" srcId="{C216AFB7-B1BE-486F-ABE6-363D04248E05}" destId="{210BF4C4-F5A7-45CC-A245-0F29A065E29A}" srcOrd="13" destOrd="0" presId="urn:microsoft.com/office/officeart/2005/8/layout/radial4"/>
    <dgm:cxn modelId="{62FCC0CD-8E8D-4B99-9A86-D9347447A796}" type="presParOf" srcId="{C216AFB7-B1BE-486F-ABE6-363D04248E05}" destId="{F6E33877-DA8A-4A3F-AE46-1A5D886AD71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82F6-487E-4807-881B-C96A2B6801AD}">
      <dsp:nvSpPr>
        <dsp:cNvPr id="0" name=""/>
        <dsp:cNvSpPr/>
      </dsp:nvSpPr>
      <dsp:spPr>
        <a:xfrm>
          <a:off x="1871701" y="1781156"/>
          <a:ext cx="1297156" cy="1297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Option price</a:t>
          </a:r>
        </a:p>
      </dsp:txBody>
      <dsp:txXfrm>
        <a:off x="2061665" y="1971120"/>
        <a:ext cx="917228" cy="917228"/>
      </dsp:txXfrm>
    </dsp:sp>
    <dsp:sp modelId="{DB353C11-4C75-4969-8C09-435633DE9F12}">
      <dsp:nvSpPr>
        <dsp:cNvPr id="0" name=""/>
        <dsp:cNvSpPr/>
      </dsp:nvSpPr>
      <dsp:spPr>
        <a:xfrm rot="10800000">
          <a:off x="616535" y="2244889"/>
          <a:ext cx="1186132" cy="369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8F7D-3021-414C-A078-6E7150D02E22}">
      <dsp:nvSpPr>
        <dsp:cNvPr id="0" name=""/>
        <dsp:cNvSpPr/>
      </dsp:nvSpPr>
      <dsp:spPr>
        <a:xfrm>
          <a:off x="385" y="1936814"/>
          <a:ext cx="1232298" cy="985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Time to expire</a:t>
          </a:r>
        </a:p>
      </dsp:txBody>
      <dsp:txXfrm>
        <a:off x="29259" y="1965688"/>
        <a:ext cx="1174550" cy="928091"/>
      </dsp:txXfrm>
    </dsp:sp>
    <dsp:sp modelId="{FC924A30-8266-4B37-9354-A1C2E023F8ED}">
      <dsp:nvSpPr>
        <dsp:cNvPr id="0" name=""/>
        <dsp:cNvSpPr/>
      </dsp:nvSpPr>
      <dsp:spPr>
        <a:xfrm rot="13500000">
          <a:off x="1000424" y="1318099"/>
          <a:ext cx="1186132" cy="369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47D46-D105-484D-84A5-661604E5E20F}">
      <dsp:nvSpPr>
        <dsp:cNvPr id="0" name=""/>
        <dsp:cNvSpPr/>
      </dsp:nvSpPr>
      <dsp:spPr>
        <a:xfrm>
          <a:off x="557979" y="590664"/>
          <a:ext cx="1232298" cy="985839"/>
        </a:xfrm>
        <a:prstGeom prst="roundRect">
          <a:avLst>
            <a:gd name="adj" fmla="val 10000"/>
          </a:avLst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Risk-free interest rate</a:t>
          </a:r>
        </a:p>
      </dsp:txBody>
      <dsp:txXfrm>
        <a:off x="586853" y="619538"/>
        <a:ext cx="1174550" cy="928091"/>
      </dsp:txXfrm>
    </dsp:sp>
    <dsp:sp modelId="{E106F5F2-A4F4-4D4F-947F-20252FD9DBA5}">
      <dsp:nvSpPr>
        <dsp:cNvPr id="0" name=""/>
        <dsp:cNvSpPr/>
      </dsp:nvSpPr>
      <dsp:spPr>
        <a:xfrm rot="16200000">
          <a:off x="1927213" y="934211"/>
          <a:ext cx="1186132" cy="369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42179-F0F0-4AEE-861E-50CF491561CD}">
      <dsp:nvSpPr>
        <dsp:cNvPr id="0" name=""/>
        <dsp:cNvSpPr/>
      </dsp:nvSpPr>
      <dsp:spPr>
        <a:xfrm>
          <a:off x="1904130" y="33070"/>
          <a:ext cx="1232298" cy="985839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Strike price</a:t>
          </a:r>
        </a:p>
      </dsp:txBody>
      <dsp:txXfrm>
        <a:off x="1933004" y="61944"/>
        <a:ext cx="1174550" cy="928091"/>
      </dsp:txXfrm>
    </dsp:sp>
    <dsp:sp modelId="{B7ADA008-855A-4D10-83C2-C356C641E80C}">
      <dsp:nvSpPr>
        <dsp:cNvPr id="0" name=""/>
        <dsp:cNvSpPr/>
      </dsp:nvSpPr>
      <dsp:spPr>
        <a:xfrm rot="18900000">
          <a:off x="2854003" y="1318099"/>
          <a:ext cx="1186132" cy="369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E7AA5-42AC-487F-969C-B693318529BB}">
      <dsp:nvSpPr>
        <dsp:cNvPr id="0" name=""/>
        <dsp:cNvSpPr/>
      </dsp:nvSpPr>
      <dsp:spPr>
        <a:xfrm>
          <a:off x="3250281" y="590664"/>
          <a:ext cx="1232298" cy="985839"/>
        </a:xfrm>
        <a:prstGeom prst="roundRect">
          <a:avLst>
            <a:gd name="adj" fmla="val 10000"/>
          </a:avLst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Underlying value</a:t>
          </a:r>
        </a:p>
      </dsp:txBody>
      <dsp:txXfrm>
        <a:off x="3279155" y="619538"/>
        <a:ext cx="1174550" cy="928091"/>
      </dsp:txXfrm>
    </dsp:sp>
    <dsp:sp modelId="{210BF4C4-F5A7-45CC-A245-0F29A065E29A}">
      <dsp:nvSpPr>
        <dsp:cNvPr id="0" name=""/>
        <dsp:cNvSpPr/>
      </dsp:nvSpPr>
      <dsp:spPr>
        <a:xfrm>
          <a:off x="3237892" y="2244889"/>
          <a:ext cx="1186132" cy="369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33877-DA8A-4A3F-AE46-1A5D886AD717}">
      <dsp:nvSpPr>
        <dsp:cNvPr id="0" name=""/>
        <dsp:cNvSpPr/>
      </dsp:nvSpPr>
      <dsp:spPr>
        <a:xfrm>
          <a:off x="3807875" y="1936814"/>
          <a:ext cx="1232298" cy="985839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</dsp:txBody>
      <dsp:txXfrm>
        <a:off x="3836749" y="1965688"/>
        <a:ext cx="1174550" cy="928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82F6-487E-4807-881B-C96A2B6801AD}">
      <dsp:nvSpPr>
        <dsp:cNvPr id="0" name=""/>
        <dsp:cNvSpPr/>
      </dsp:nvSpPr>
      <dsp:spPr>
        <a:xfrm>
          <a:off x="2612800" y="2155083"/>
          <a:ext cx="1488935" cy="1488935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Enhances flexibility value</a:t>
          </a:r>
        </a:p>
      </dsp:txBody>
      <dsp:txXfrm>
        <a:off x="2830849" y="2373132"/>
        <a:ext cx="1052837" cy="1052837"/>
      </dsp:txXfrm>
    </dsp:sp>
    <dsp:sp modelId="{DB353C11-4C75-4969-8C09-435633DE9F12}">
      <dsp:nvSpPr>
        <dsp:cNvPr id="0" name=""/>
        <dsp:cNvSpPr/>
      </dsp:nvSpPr>
      <dsp:spPr>
        <a:xfrm rot="10800000">
          <a:off x="875725" y="2687377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8F7D-3021-414C-A078-6E7150D02E22}">
      <dsp:nvSpPr>
        <dsp:cNvPr id="0" name=""/>
        <dsp:cNvSpPr/>
      </dsp:nvSpPr>
      <dsp:spPr>
        <a:xfrm>
          <a:off x="354597" y="2482649"/>
          <a:ext cx="1042254" cy="83380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Time to expire</a:t>
          </a:r>
        </a:p>
      </dsp:txBody>
      <dsp:txXfrm>
        <a:off x="379018" y="2507070"/>
        <a:ext cx="993412" cy="784961"/>
      </dsp:txXfrm>
    </dsp:sp>
    <dsp:sp modelId="{FC924A30-8266-4B37-9354-A1C2E023F8ED}">
      <dsp:nvSpPr>
        <dsp:cNvPr id="0" name=""/>
        <dsp:cNvSpPr/>
      </dsp:nvSpPr>
      <dsp:spPr>
        <a:xfrm rot="12600000">
          <a:off x="1098226" y="1856990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47D46-D105-484D-84A5-661604E5E20F}">
      <dsp:nvSpPr>
        <dsp:cNvPr id="0" name=""/>
        <dsp:cNvSpPr/>
      </dsp:nvSpPr>
      <dsp:spPr>
        <a:xfrm>
          <a:off x="687061" y="1241877"/>
          <a:ext cx="1042254" cy="83380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Risk-free interest rate</a:t>
          </a:r>
        </a:p>
      </dsp:txBody>
      <dsp:txXfrm>
        <a:off x="711482" y="1266298"/>
        <a:ext cx="993412" cy="784961"/>
      </dsp:txXfrm>
    </dsp:sp>
    <dsp:sp modelId="{E106F5F2-A4F4-4D4F-947F-20252FD9DBA5}">
      <dsp:nvSpPr>
        <dsp:cNvPr id="0" name=""/>
        <dsp:cNvSpPr/>
      </dsp:nvSpPr>
      <dsp:spPr>
        <a:xfrm rot="14400000">
          <a:off x="1706112" y="1249104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42179-F0F0-4AEE-861E-50CF491561CD}">
      <dsp:nvSpPr>
        <dsp:cNvPr id="0" name=""/>
        <dsp:cNvSpPr/>
      </dsp:nvSpPr>
      <dsp:spPr>
        <a:xfrm>
          <a:off x="1595369" y="333570"/>
          <a:ext cx="1042254" cy="83380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Investment costs</a:t>
          </a:r>
        </a:p>
      </dsp:txBody>
      <dsp:txXfrm>
        <a:off x="1619790" y="357991"/>
        <a:ext cx="993412" cy="784961"/>
      </dsp:txXfrm>
    </dsp:sp>
    <dsp:sp modelId="{A8CC0F06-46BB-E243-9503-752C200D2F43}">
      <dsp:nvSpPr>
        <dsp:cNvPr id="0" name=""/>
        <dsp:cNvSpPr/>
      </dsp:nvSpPr>
      <dsp:spPr>
        <a:xfrm rot="16200000">
          <a:off x="2536500" y="1026602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23351-5DA9-094D-93BD-17FBF157A865}">
      <dsp:nvSpPr>
        <dsp:cNvPr id="0" name=""/>
        <dsp:cNvSpPr/>
      </dsp:nvSpPr>
      <dsp:spPr>
        <a:xfrm>
          <a:off x="2836140" y="1106"/>
          <a:ext cx="1042254" cy="83380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Cash flows existing business</a:t>
          </a:r>
        </a:p>
      </dsp:txBody>
      <dsp:txXfrm>
        <a:off x="2860561" y="25527"/>
        <a:ext cx="993412" cy="784961"/>
      </dsp:txXfrm>
    </dsp:sp>
    <dsp:sp modelId="{01CD31DC-952B-40DB-92D7-850F29CA2E69}">
      <dsp:nvSpPr>
        <dsp:cNvPr id="0" name=""/>
        <dsp:cNvSpPr/>
      </dsp:nvSpPr>
      <dsp:spPr>
        <a:xfrm rot="18000000">
          <a:off x="3366887" y="1249104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2B7AE-1013-4F9A-A27C-B61282B3EBEF}">
      <dsp:nvSpPr>
        <dsp:cNvPr id="0" name=""/>
        <dsp:cNvSpPr/>
      </dsp:nvSpPr>
      <dsp:spPr>
        <a:xfrm>
          <a:off x="4076912" y="333570"/>
          <a:ext cx="1042254" cy="83380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Lost cash flows</a:t>
          </a:r>
        </a:p>
      </dsp:txBody>
      <dsp:txXfrm>
        <a:off x="4101333" y="357991"/>
        <a:ext cx="993412" cy="784961"/>
      </dsp:txXfrm>
    </dsp:sp>
    <dsp:sp modelId="{6AB397CA-433F-1E4E-A0CE-7E841EA168ED}">
      <dsp:nvSpPr>
        <dsp:cNvPr id="0" name=""/>
        <dsp:cNvSpPr/>
      </dsp:nvSpPr>
      <dsp:spPr>
        <a:xfrm rot="19800000">
          <a:off x="3974773" y="1856990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89E0D-3DF3-4349-8093-05C2B7F93F22}">
      <dsp:nvSpPr>
        <dsp:cNvPr id="0" name=""/>
        <dsp:cNvSpPr/>
      </dsp:nvSpPr>
      <dsp:spPr>
        <a:xfrm>
          <a:off x="4985219" y="1241877"/>
          <a:ext cx="1042254" cy="833803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Underlying cash flows alternative</a:t>
          </a:r>
        </a:p>
      </dsp:txBody>
      <dsp:txXfrm>
        <a:off x="5009640" y="1266298"/>
        <a:ext cx="993412" cy="784961"/>
      </dsp:txXfrm>
    </dsp:sp>
    <dsp:sp modelId="{210BF4C4-F5A7-45CC-A245-0F29A065E29A}">
      <dsp:nvSpPr>
        <dsp:cNvPr id="0" name=""/>
        <dsp:cNvSpPr/>
      </dsp:nvSpPr>
      <dsp:spPr>
        <a:xfrm>
          <a:off x="4197274" y="2687377"/>
          <a:ext cx="1641535" cy="424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33877-DA8A-4A3F-AE46-1A5D886AD717}">
      <dsp:nvSpPr>
        <dsp:cNvPr id="0" name=""/>
        <dsp:cNvSpPr/>
      </dsp:nvSpPr>
      <dsp:spPr>
        <a:xfrm>
          <a:off x="5317683" y="2482649"/>
          <a:ext cx="1042254" cy="833803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Uncertainty (volatility) about CF</a:t>
          </a:r>
        </a:p>
      </dsp:txBody>
      <dsp:txXfrm>
        <a:off x="5342104" y="2507070"/>
        <a:ext cx="993412" cy="784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0.7148</cdr:x>
      <cdr:y>0.52283</cdr:y>
    </cdr:from>
    <cdr:to>
      <cdr:x>0.88702</cdr:x>
      <cdr:y>0.71306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507D0D83-B7A5-02A0-55FB-B125C70009D0}"/>
            </a:ext>
          </a:extLst>
        </cdr:cNvPr>
        <cdr:cNvSpPr txBox="1"/>
      </cdr:nvSpPr>
      <cdr:spPr>
        <a:xfrm xmlns:a="http://schemas.openxmlformats.org/drawingml/2006/main">
          <a:off x="5417343" y="2176901"/>
          <a:ext cx="1305225" cy="79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600" dirty="0" err="1">
              <a:latin typeface="Arial" panose="020B0604020202020204" pitchFamily="34" charset="0"/>
              <a:cs typeface="Arial" panose="020B0604020202020204" pitchFamily="34" charset="0"/>
            </a:rPr>
            <a:t>intrinsic</a:t>
          </a:r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l-NL" sz="1600" dirty="0" err="1"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b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(blue line)</a:t>
          </a:r>
        </a:p>
        <a:p xmlns:a="http://schemas.openxmlformats.org/drawingml/2006/main">
          <a:endParaRPr lang="nl-NL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0.59501</cdr:x>
      <cdr:y>0.69577</cdr:y>
    </cdr:from>
    <cdr:to>
      <cdr:x>0.76723</cdr:x>
      <cdr:y>0.78836</cdr:y>
    </cdr:to>
    <cdr:sp macro="" textlink="">
      <cdr:nvSpPr>
        <cdr:cNvPr id="4" name="Tekstvak 1">
          <a:extLst xmlns:a="http://schemas.openxmlformats.org/drawingml/2006/main">
            <a:ext uri="{FF2B5EF4-FFF2-40B4-BE49-F238E27FC236}">
              <a16:creationId xmlns:a16="http://schemas.microsoft.com/office/drawing/2014/main" id="{9243E780-B195-ED1D-30C4-D240308A896F}"/>
            </a:ext>
          </a:extLst>
        </cdr:cNvPr>
        <cdr:cNvSpPr txBox="1"/>
      </cdr:nvSpPr>
      <cdr:spPr>
        <a:xfrm xmlns:a="http://schemas.openxmlformats.org/drawingml/2006/main">
          <a:off x="4509492" y="2896969"/>
          <a:ext cx="1305225" cy="385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strike </a:t>
          </a:r>
          <a:r>
            <a:rPr lang="nl-NL" sz="1600" dirty="0" err="1">
              <a:latin typeface="Arial" panose="020B0604020202020204" pitchFamily="34" charset="0"/>
              <a:cs typeface="Arial" panose="020B0604020202020204" pitchFamily="34" charset="0"/>
            </a:rPr>
            <a:t>price</a:t>
          </a:r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, K</a:t>
          </a:r>
        </a:p>
        <a:p xmlns:a="http://schemas.openxmlformats.org/drawingml/2006/main">
          <a:endParaRPr lang="nl-NL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0.55978</cdr:x>
      <cdr:y>0.33818</cdr:y>
    </cdr:from>
    <cdr:to>
      <cdr:x>0.732</cdr:x>
      <cdr:y>0.43077</cdr:y>
    </cdr:to>
    <cdr:sp macro="" textlink="">
      <cdr:nvSpPr>
        <cdr:cNvPr id="5" name="Tekstvak 1">
          <a:extLst xmlns:a="http://schemas.openxmlformats.org/drawingml/2006/main">
            <a:ext uri="{FF2B5EF4-FFF2-40B4-BE49-F238E27FC236}">
              <a16:creationId xmlns:a16="http://schemas.microsoft.com/office/drawing/2014/main" id="{9243E780-B195-ED1D-30C4-D240308A896F}"/>
            </a:ext>
          </a:extLst>
        </cdr:cNvPr>
        <cdr:cNvSpPr txBox="1"/>
      </cdr:nvSpPr>
      <cdr:spPr>
        <a:xfrm xmlns:a="http://schemas.openxmlformats.org/drawingml/2006/main">
          <a:off x="4242440" y="1408067"/>
          <a:ext cx="1305225" cy="385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nl-NL" sz="1600" dirty="0" err="1"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endParaRPr lang="nl-NL" sz="16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(red line)</a:t>
          </a:r>
        </a:p>
        <a:p xmlns:a="http://schemas.openxmlformats.org/drawingml/2006/main">
          <a:endParaRPr lang="nl-NL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0.38599</cdr:x>
      <cdr:y>0.71306</cdr:y>
    </cdr:from>
    <cdr:to>
      <cdr:x>0.55821</cdr:x>
      <cdr:y>0.80566</cdr:y>
    </cdr:to>
    <cdr:sp macro="" textlink="">
      <cdr:nvSpPr>
        <cdr:cNvPr id="9" name="Tekstvak 1">
          <a:extLst xmlns:a="http://schemas.openxmlformats.org/drawingml/2006/main">
            <a:ext uri="{FF2B5EF4-FFF2-40B4-BE49-F238E27FC236}">
              <a16:creationId xmlns:a16="http://schemas.microsoft.com/office/drawing/2014/main" id="{FDA95FAE-AF13-0967-36D9-E8FF785A5751}"/>
            </a:ext>
          </a:extLst>
        </cdr:cNvPr>
        <cdr:cNvSpPr txBox="1"/>
      </cdr:nvSpPr>
      <cdr:spPr>
        <a:xfrm xmlns:a="http://schemas.openxmlformats.org/drawingml/2006/main">
          <a:off x="2925316" y="2968977"/>
          <a:ext cx="1305225" cy="38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600" dirty="0">
              <a:latin typeface="Arial" panose="020B0604020202020204" pitchFamily="34" charset="0"/>
              <a:cs typeface="Arial" panose="020B0604020202020204" pitchFamily="34" charset="0"/>
            </a:rPr>
            <a:t>time </a:t>
          </a:r>
          <a:r>
            <a:rPr lang="nl-NL" sz="1600" dirty="0" err="1">
              <a:latin typeface="Arial" panose="020B0604020202020204" pitchFamily="34" charset="0"/>
              <a:cs typeface="Arial" panose="020B0604020202020204" pitchFamily="34" charset="0"/>
            </a:rPr>
            <a:t>value</a:t>
          </a:r>
          <a:endParaRPr lang="nl-NL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0.52793</cdr:x>
      <cdr:y>0.68153</cdr:y>
    </cdr:from>
    <cdr:to>
      <cdr:x>0.52793</cdr:x>
      <cdr:y>0.81509</cdr:y>
    </cdr:to>
    <cdr:cxnSp macro="">
      <cdr:nvCxnSpPr>
        <cdr:cNvPr id="11" name="Rechte verbindingslijn met pijl 10">
          <a:extLst xmlns:a="http://schemas.openxmlformats.org/drawingml/2006/main">
            <a:ext uri="{FF2B5EF4-FFF2-40B4-BE49-F238E27FC236}">
              <a16:creationId xmlns:a16="http://schemas.microsoft.com/office/drawing/2014/main" id="{158C8695-522D-5136-9D4B-48C7512F2521}"/>
            </a:ext>
          </a:extLst>
        </cdr:cNvPr>
        <cdr:cNvCxnSpPr/>
      </cdr:nvCxnSpPr>
      <cdr:spPr>
        <a:xfrm xmlns:a="http://schemas.openxmlformats.org/drawingml/2006/main">
          <a:off x="2936656" y="2592288"/>
          <a:ext cx="0" cy="50801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23-09-2023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23-09-2023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23-09-2023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23-09-2023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23-09-2023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23-09-2023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23-09-2023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23-09-2023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23-09-2023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23-09-2023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23-09-2023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23-09-2023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23-09-2023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23-09-2023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sz="2000" dirty="0"/>
              <a:t>Chapter 19: Options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Combinations of options &amp; hedging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60568" y="1516698"/>
            <a:ext cx="11183792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In practice people can have composite exposures: they may use options to hedge their exposures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Example: a farmer has a profit which depends on the wheat price</a:t>
            </a:r>
            <a:endParaRPr lang="en-GB" sz="210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charset="0"/>
                <a:cs typeface="Arial" charset="0"/>
              </a:rPr>
              <a:t>Costs are $5 per bushel, so profit is: wheat price - $5 (left graph)</a:t>
            </a: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charset="0"/>
                <a:cs typeface="Arial" charset="0"/>
              </a:rPr>
              <a:t>By buying the put option with exercise price $10, the farmer gets protection against losses (middle graph)</a:t>
            </a: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charset="0"/>
                <a:cs typeface="Arial" charset="0"/>
              </a:rPr>
              <a:t>The farmer’s payoff: profit before hedging (S - $5) plus the put’s payoff (max[K-S,0]) minus the put’s premium:</a:t>
            </a:r>
            <a:br>
              <a:rPr lang="en-GB" sz="1400" dirty="0">
                <a:latin typeface="Arial" charset="0"/>
                <a:cs typeface="Arial" charset="0"/>
              </a:rPr>
            </a:br>
            <a:r>
              <a:rPr lang="en-GB" sz="1400" dirty="0">
                <a:latin typeface="Arial" charset="0"/>
                <a:cs typeface="Arial" charset="0"/>
              </a:rPr>
              <a:t>(S - $5) + max(K-S,0) - $0.40 </a:t>
            </a:r>
            <a:r>
              <a:rPr lang="en-GB" sz="1400" dirty="0">
                <a:latin typeface="Arial" charset="0"/>
                <a:cs typeface="Arial" charset="0"/>
                <a:sym typeface="Wingdings" panose="05000000000000000000" pitchFamily="2" charset="2"/>
              </a:rPr>
              <a:t> at all prices below $10, profit is locked in at $4.60 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 farmer buys protection at a cost of $0.40</a:t>
            </a:r>
            <a:endParaRPr lang="en-GB" sz="1400" dirty="0">
              <a:latin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ek 1">
            <a:extLst>
              <a:ext uri="{FF2B5EF4-FFF2-40B4-BE49-F238E27FC236}">
                <a16:creationId xmlns:a16="http://schemas.microsoft.com/office/drawing/2014/main" id="{53699A8B-E4DA-E66A-D6CD-DB7E7F398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67276"/>
              </p:ext>
            </p:extLst>
          </p:nvPr>
        </p:nvGraphicFramePr>
        <p:xfrm>
          <a:off x="850482" y="4460305"/>
          <a:ext cx="3087353" cy="196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2">
            <a:extLst>
              <a:ext uri="{FF2B5EF4-FFF2-40B4-BE49-F238E27FC236}">
                <a16:creationId xmlns:a16="http://schemas.microsoft.com/office/drawing/2014/main" id="{090AA7C3-5B8A-C103-A0EE-33419A459DFB}"/>
              </a:ext>
            </a:extLst>
          </p:cNvPr>
          <p:cNvSpPr txBox="1"/>
          <p:nvPr/>
        </p:nvSpPr>
        <p:spPr>
          <a:xfrm>
            <a:off x="1500366" y="4215085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Farmer profit before hedging</a:t>
            </a:r>
          </a:p>
        </p:txBody>
      </p:sp>
      <p:graphicFrame>
        <p:nvGraphicFramePr>
          <p:cNvPr id="7" name="Grafiek 3">
            <a:extLst>
              <a:ext uri="{FF2B5EF4-FFF2-40B4-BE49-F238E27FC236}">
                <a16:creationId xmlns:a16="http://schemas.microsoft.com/office/drawing/2014/main" id="{AAAD8165-37F9-9B0A-5893-A480C78E0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005895"/>
              </p:ext>
            </p:extLst>
          </p:nvPr>
        </p:nvGraphicFramePr>
        <p:xfrm>
          <a:off x="4552323" y="4467860"/>
          <a:ext cx="3087353" cy="196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4">
            <a:extLst>
              <a:ext uri="{FF2B5EF4-FFF2-40B4-BE49-F238E27FC236}">
                <a16:creationId xmlns:a16="http://schemas.microsoft.com/office/drawing/2014/main" id="{BFCFB05F-50CA-C834-073B-371BE8495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86179"/>
              </p:ext>
            </p:extLst>
          </p:nvPr>
        </p:nvGraphicFramePr>
        <p:xfrm>
          <a:off x="8447670" y="4460305"/>
          <a:ext cx="3087354" cy="196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kstvak 5">
            <a:extLst>
              <a:ext uri="{FF2B5EF4-FFF2-40B4-BE49-F238E27FC236}">
                <a16:creationId xmlns:a16="http://schemas.microsoft.com/office/drawing/2014/main" id="{50806B1F-EDFA-BF72-6061-BC6F2E459BB9}"/>
              </a:ext>
            </a:extLst>
          </p:cNvPr>
          <p:cNvSpPr txBox="1"/>
          <p:nvPr/>
        </p:nvSpPr>
        <p:spPr>
          <a:xfrm>
            <a:off x="9105719" y="4215084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Farmer profit after hedging</a:t>
            </a:r>
          </a:p>
        </p:txBody>
      </p:sp>
      <p:sp>
        <p:nvSpPr>
          <p:cNvPr id="10" name="Tekstvak 6">
            <a:extLst>
              <a:ext uri="{FF2B5EF4-FFF2-40B4-BE49-F238E27FC236}">
                <a16:creationId xmlns:a16="http://schemas.microsoft.com/office/drawing/2014/main" id="{ED004F3A-51FE-DEFD-B78A-62B6CC2192ED}"/>
              </a:ext>
            </a:extLst>
          </p:cNvPr>
          <p:cNvSpPr txBox="1"/>
          <p:nvPr/>
        </p:nvSpPr>
        <p:spPr>
          <a:xfrm>
            <a:off x="5192365" y="4215086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Put option (including premium)</a:t>
            </a:r>
          </a:p>
        </p:txBody>
      </p:sp>
      <p:sp>
        <p:nvSpPr>
          <p:cNvPr id="11" name="Plusteken 7">
            <a:extLst>
              <a:ext uri="{FF2B5EF4-FFF2-40B4-BE49-F238E27FC236}">
                <a16:creationId xmlns:a16="http://schemas.microsoft.com/office/drawing/2014/main" id="{708B3E70-F2E1-86C3-CAB1-A5A1DE3A5392}"/>
              </a:ext>
            </a:extLst>
          </p:cNvPr>
          <p:cNvSpPr/>
          <p:nvPr/>
        </p:nvSpPr>
        <p:spPr>
          <a:xfrm>
            <a:off x="3937835" y="5104224"/>
            <a:ext cx="614488" cy="679217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 gelijk aan 8">
            <a:extLst>
              <a:ext uri="{FF2B5EF4-FFF2-40B4-BE49-F238E27FC236}">
                <a16:creationId xmlns:a16="http://schemas.microsoft.com/office/drawing/2014/main" id="{A5013B64-31BD-DAD3-BFEE-FF5EF7CE513A}"/>
              </a:ext>
            </a:extLst>
          </p:cNvPr>
          <p:cNvSpPr/>
          <p:nvPr/>
        </p:nvSpPr>
        <p:spPr>
          <a:xfrm>
            <a:off x="7736175" y="5108605"/>
            <a:ext cx="614488" cy="679217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7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Combinations of options &amp; hedging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4896" y="1516698"/>
            <a:ext cx="11375136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A producer of packaged food faces an (almost) opposite exposure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cs typeface="Arial" charset="0"/>
              </a:rPr>
              <a:t>The price per bushel hurts its profits since the food company needs to buy wheat for its production</a:t>
            </a: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charset="0"/>
                <a:cs typeface="Arial" charset="0"/>
              </a:rPr>
              <a:t>Profit per bushel: $17 – price per bushel (left graph)</a:t>
            </a: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charset="0"/>
                <a:cs typeface="Arial" charset="0"/>
              </a:rPr>
              <a:t>By buying a call option with exercise price $10, the food company gets protection against losses (middle graph)</a:t>
            </a: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Arial" charset="0"/>
                <a:cs typeface="Arial" charset="0"/>
              </a:rPr>
              <a:t>The food company’s payoff: profit before hedging ($17 - S) plus the call’s payoff (max[S-10,0]) minus the put’s premium:</a:t>
            </a:r>
            <a:br>
              <a:rPr lang="en-GB" sz="1400" dirty="0">
                <a:latin typeface="Arial" charset="0"/>
                <a:cs typeface="Arial" charset="0"/>
              </a:rPr>
            </a:br>
            <a:r>
              <a:rPr lang="en-GB" sz="1400" dirty="0">
                <a:latin typeface="Arial" charset="0"/>
                <a:cs typeface="Arial" charset="0"/>
              </a:rPr>
              <a:t>($17 - S) + max(S-10,0) - $0.40 </a:t>
            </a:r>
            <a:r>
              <a:rPr lang="en-GB" sz="1400" dirty="0">
                <a:latin typeface="Arial" charset="0"/>
                <a:cs typeface="Arial" charset="0"/>
                <a:sym typeface="Wingdings" panose="05000000000000000000" pitchFamily="2" charset="2"/>
              </a:rPr>
              <a:t> at all prices above $10, profit is locked in at $6.60</a:t>
            </a:r>
            <a:r>
              <a:rPr lang="en-GB" sz="1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 company buys protection at a cost of $0.40</a:t>
            </a:r>
            <a:endParaRPr lang="en-GB" sz="1400" dirty="0">
              <a:latin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090AA7C3-5B8A-C103-A0EE-33419A459DFB}"/>
              </a:ext>
            </a:extLst>
          </p:cNvPr>
          <p:cNvSpPr txBox="1"/>
          <p:nvPr/>
        </p:nvSpPr>
        <p:spPr>
          <a:xfrm>
            <a:off x="1465100" y="4215085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Food co profit before hedging</a:t>
            </a:r>
          </a:p>
        </p:txBody>
      </p:sp>
      <p:sp>
        <p:nvSpPr>
          <p:cNvPr id="9" name="Tekstvak 5">
            <a:extLst>
              <a:ext uri="{FF2B5EF4-FFF2-40B4-BE49-F238E27FC236}">
                <a16:creationId xmlns:a16="http://schemas.microsoft.com/office/drawing/2014/main" id="{50806B1F-EDFA-BF72-6061-BC6F2E459BB9}"/>
              </a:ext>
            </a:extLst>
          </p:cNvPr>
          <p:cNvSpPr txBox="1"/>
          <p:nvPr/>
        </p:nvSpPr>
        <p:spPr>
          <a:xfrm>
            <a:off x="9070453" y="4215084"/>
            <a:ext cx="2371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Food co profit after hedging</a:t>
            </a:r>
          </a:p>
        </p:txBody>
      </p:sp>
      <p:sp>
        <p:nvSpPr>
          <p:cNvPr id="10" name="Tekstvak 6">
            <a:extLst>
              <a:ext uri="{FF2B5EF4-FFF2-40B4-BE49-F238E27FC236}">
                <a16:creationId xmlns:a16="http://schemas.microsoft.com/office/drawing/2014/main" id="{ED004F3A-51FE-DEFD-B78A-62B6CC2192ED}"/>
              </a:ext>
            </a:extLst>
          </p:cNvPr>
          <p:cNvSpPr txBox="1"/>
          <p:nvPr/>
        </p:nvSpPr>
        <p:spPr>
          <a:xfrm>
            <a:off x="5115350" y="4215083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Call option (including premium)</a:t>
            </a:r>
          </a:p>
        </p:txBody>
      </p:sp>
      <p:sp>
        <p:nvSpPr>
          <p:cNvPr id="16" name="Plusteken 7">
            <a:extLst>
              <a:ext uri="{FF2B5EF4-FFF2-40B4-BE49-F238E27FC236}">
                <a16:creationId xmlns:a16="http://schemas.microsoft.com/office/drawing/2014/main" id="{675AB68E-0205-1A9A-EE27-24A0D0D666FF}"/>
              </a:ext>
            </a:extLst>
          </p:cNvPr>
          <p:cNvSpPr/>
          <p:nvPr/>
        </p:nvSpPr>
        <p:spPr>
          <a:xfrm>
            <a:off x="3974819" y="5073493"/>
            <a:ext cx="614488" cy="67921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 gelijk aan 8">
            <a:extLst>
              <a:ext uri="{FF2B5EF4-FFF2-40B4-BE49-F238E27FC236}">
                <a16:creationId xmlns:a16="http://schemas.microsoft.com/office/drawing/2014/main" id="{74E8BA44-3C5D-545B-7131-1E097A8F8F45}"/>
              </a:ext>
            </a:extLst>
          </p:cNvPr>
          <p:cNvSpPr/>
          <p:nvPr/>
        </p:nvSpPr>
        <p:spPr>
          <a:xfrm>
            <a:off x="7729466" y="5073494"/>
            <a:ext cx="614488" cy="67921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afiek 11">
            <a:extLst>
              <a:ext uri="{FF2B5EF4-FFF2-40B4-BE49-F238E27FC236}">
                <a16:creationId xmlns:a16="http://schemas.microsoft.com/office/drawing/2014/main" id="{CF626E5C-F260-4CD2-95B4-4505B77EA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927279"/>
              </p:ext>
            </p:extLst>
          </p:nvPr>
        </p:nvGraphicFramePr>
        <p:xfrm>
          <a:off x="4550664" y="4465424"/>
          <a:ext cx="3090672" cy="195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fiek 12">
            <a:extLst>
              <a:ext uri="{FF2B5EF4-FFF2-40B4-BE49-F238E27FC236}">
                <a16:creationId xmlns:a16="http://schemas.microsoft.com/office/drawing/2014/main" id="{8481FC66-FE12-539F-15E3-F28882234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133146"/>
              </p:ext>
            </p:extLst>
          </p:nvPr>
        </p:nvGraphicFramePr>
        <p:xfrm>
          <a:off x="844389" y="4465424"/>
          <a:ext cx="3090672" cy="195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iek 13">
            <a:extLst>
              <a:ext uri="{FF2B5EF4-FFF2-40B4-BE49-F238E27FC236}">
                <a16:creationId xmlns:a16="http://schemas.microsoft.com/office/drawing/2014/main" id="{ECA66BC6-C4D5-31A5-2470-B4B7D4BCB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473378"/>
              </p:ext>
            </p:extLst>
          </p:nvPr>
        </p:nvGraphicFramePr>
        <p:xfrm>
          <a:off x="8368698" y="4465424"/>
          <a:ext cx="3090672" cy="195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648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Put-call parity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04105" y="1516698"/>
                <a:ext cx="7151344" cy="47866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The exposure of the farmer looks like the call option of the producer, but at a higher level (including a bond)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charset="0"/>
                    <a:cs typeface="Arial" charset="0"/>
                  </a:rPr>
                  <a:t>The exposure of the producer looks like the put option of the farmer, but at a higher level (including underlying)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charset="0"/>
                    <a:cs typeface="Arial" charset="0"/>
                  </a:rPr>
                  <a:t>From this, the assumption follows:</a:t>
                </a:r>
                <a:endParaRPr lang="en-US" sz="1700" dirty="0">
                  <a:latin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combined payoffs of the underlying value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 put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are equal to the combined payoffs of a bond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a call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GB" sz="2000" b="1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  <a:sym typeface="Wingdings" panose="05000000000000000000" pitchFamily="2" charset="2"/>
                  </a:rPr>
                  <a:t>   	next slide shows put-call parity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04105" y="1516698"/>
                <a:ext cx="7151344" cy="4786644"/>
              </a:xfrm>
              <a:blipFill>
                <a:blip r:embed="rId2"/>
                <a:stretch>
                  <a:fillRect r="-5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F8F98A63-5D64-F80F-B550-65D366C47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900463"/>
              </p:ext>
            </p:extLst>
          </p:nvPr>
        </p:nvGraphicFramePr>
        <p:xfrm>
          <a:off x="8112224" y="1844824"/>
          <a:ext cx="3087354" cy="196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13">
            <a:extLst>
              <a:ext uri="{FF2B5EF4-FFF2-40B4-BE49-F238E27FC236}">
                <a16:creationId xmlns:a16="http://schemas.microsoft.com/office/drawing/2014/main" id="{BC595A8E-1747-5CF6-ED59-4A35C848F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75143"/>
              </p:ext>
            </p:extLst>
          </p:nvPr>
        </p:nvGraphicFramePr>
        <p:xfrm>
          <a:off x="8108906" y="4005064"/>
          <a:ext cx="3090672" cy="195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Right 17">
            <a:extLst>
              <a:ext uri="{FF2B5EF4-FFF2-40B4-BE49-F238E27FC236}">
                <a16:creationId xmlns:a16="http://schemas.microsoft.com/office/drawing/2014/main" id="{C9EDEE2F-73A0-D336-1D5D-1A515107A99C}"/>
              </a:ext>
            </a:extLst>
          </p:cNvPr>
          <p:cNvSpPr/>
          <p:nvPr/>
        </p:nvSpPr>
        <p:spPr>
          <a:xfrm>
            <a:off x="1919536" y="5715188"/>
            <a:ext cx="424989" cy="2466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7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Put-call parity expressed in payoff structures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p:sp>
        <p:nvSpPr>
          <p:cNvPr id="23" name="Plusteken 9">
            <a:extLst>
              <a:ext uri="{FF2B5EF4-FFF2-40B4-BE49-F238E27FC236}">
                <a16:creationId xmlns:a16="http://schemas.microsoft.com/office/drawing/2014/main" id="{4A683D1B-8A41-B1EA-F266-35BD24E91657}"/>
              </a:ext>
            </a:extLst>
          </p:cNvPr>
          <p:cNvSpPr/>
          <p:nvPr/>
        </p:nvSpPr>
        <p:spPr>
          <a:xfrm>
            <a:off x="3867591" y="4956141"/>
            <a:ext cx="779729" cy="750133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Grafiek 19">
            <a:extLst>
              <a:ext uri="{FF2B5EF4-FFF2-40B4-BE49-F238E27FC236}">
                <a16:creationId xmlns:a16="http://schemas.microsoft.com/office/drawing/2014/main" id="{CC331951-4A98-443D-6E99-F97ADB588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55159"/>
              </p:ext>
            </p:extLst>
          </p:nvPr>
        </p:nvGraphicFramePr>
        <p:xfrm>
          <a:off x="812327" y="4214149"/>
          <a:ext cx="3108960" cy="223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ek 22">
            <a:extLst>
              <a:ext uri="{FF2B5EF4-FFF2-40B4-BE49-F238E27FC236}">
                <a16:creationId xmlns:a16="http://schemas.microsoft.com/office/drawing/2014/main" id="{DCF8B06E-147A-2539-E5EC-F458F82C1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28485"/>
              </p:ext>
            </p:extLst>
          </p:nvPr>
        </p:nvGraphicFramePr>
        <p:xfrm>
          <a:off x="4632730" y="4217622"/>
          <a:ext cx="3108960" cy="223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Plusteken 7">
            <a:extLst>
              <a:ext uri="{FF2B5EF4-FFF2-40B4-BE49-F238E27FC236}">
                <a16:creationId xmlns:a16="http://schemas.microsoft.com/office/drawing/2014/main" id="{C0F20D1B-400F-3AFD-D67F-2F078287B64D}"/>
              </a:ext>
            </a:extLst>
          </p:cNvPr>
          <p:cNvSpPr/>
          <p:nvPr/>
        </p:nvSpPr>
        <p:spPr>
          <a:xfrm>
            <a:off x="3867592" y="2595719"/>
            <a:ext cx="779729" cy="750133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Grafiek 17">
            <a:extLst>
              <a:ext uri="{FF2B5EF4-FFF2-40B4-BE49-F238E27FC236}">
                <a16:creationId xmlns:a16="http://schemas.microsoft.com/office/drawing/2014/main" id="{D57EC4B5-6AF5-81AC-F4ED-B00E4049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145783"/>
              </p:ext>
            </p:extLst>
          </p:nvPr>
        </p:nvGraphicFramePr>
        <p:xfrm>
          <a:off x="812327" y="1858746"/>
          <a:ext cx="3108960" cy="223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fiek 18">
            <a:extLst>
              <a:ext uri="{FF2B5EF4-FFF2-40B4-BE49-F238E27FC236}">
                <a16:creationId xmlns:a16="http://schemas.microsoft.com/office/drawing/2014/main" id="{52F4308F-8832-FEDE-91B1-C7BDA36FC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833440"/>
              </p:ext>
            </p:extLst>
          </p:nvPr>
        </p:nvGraphicFramePr>
        <p:xfrm>
          <a:off x="4626799" y="1853725"/>
          <a:ext cx="3108960" cy="223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Grafiek 24">
            <a:extLst>
              <a:ext uri="{FF2B5EF4-FFF2-40B4-BE49-F238E27FC236}">
                <a16:creationId xmlns:a16="http://schemas.microsoft.com/office/drawing/2014/main" id="{B893FA60-D254-0A16-0B8B-9178927EF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485293"/>
              </p:ext>
            </p:extLst>
          </p:nvPr>
        </p:nvGraphicFramePr>
        <p:xfrm>
          <a:off x="8441271" y="3036622"/>
          <a:ext cx="3108960" cy="223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Is gelijk aan 10">
            <a:extLst>
              <a:ext uri="{FF2B5EF4-FFF2-40B4-BE49-F238E27FC236}">
                <a16:creationId xmlns:a16="http://schemas.microsoft.com/office/drawing/2014/main" id="{2704C7CC-33E0-F87E-0EFA-1AAD52281E44}"/>
              </a:ext>
            </a:extLst>
          </p:cNvPr>
          <p:cNvSpPr/>
          <p:nvPr/>
        </p:nvSpPr>
        <p:spPr>
          <a:xfrm>
            <a:off x="7669103" y="3712778"/>
            <a:ext cx="832893" cy="750133"/>
          </a:xfrm>
          <a:prstGeom prst="mathEqua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kstvak 6">
            <a:extLst>
              <a:ext uri="{FF2B5EF4-FFF2-40B4-BE49-F238E27FC236}">
                <a16:creationId xmlns:a16="http://schemas.microsoft.com/office/drawing/2014/main" id="{DE492713-C20C-00AF-59DE-09ED8318B7EC}"/>
              </a:ext>
            </a:extLst>
          </p:cNvPr>
          <p:cNvSpPr txBox="1"/>
          <p:nvPr/>
        </p:nvSpPr>
        <p:spPr>
          <a:xfrm>
            <a:off x="6252464" y="1669059"/>
            <a:ext cx="9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 (put)</a:t>
            </a:r>
          </a:p>
        </p:txBody>
      </p:sp>
      <p:sp>
        <p:nvSpPr>
          <p:cNvPr id="33" name="Tekstvak 25">
            <a:extLst>
              <a:ext uri="{FF2B5EF4-FFF2-40B4-BE49-F238E27FC236}">
                <a16:creationId xmlns:a16="http://schemas.microsoft.com/office/drawing/2014/main" id="{E687EADD-B0AF-F153-0E46-1447B59869A3}"/>
              </a:ext>
            </a:extLst>
          </p:cNvPr>
          <p:cNvSpPr txBox="1"/>
          <p:nvPr/>
        </p:nvSpPr>
        <p:spPr>
          <a:xfrm>
            <a:off x="9624392" y="2851956"/>
            <a:ext cx="13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S+P=B+C</a:t>
            </a:r>
          </a:p>
        </p:txBody>
      </p:sp>
      <p:sp>
        <p:nvSpPr>
          <p:cNvPr id="34" name="Tekstvak 6">
            <a:extLst>
              <a:ext uri="{FF2B5EF4-FFF2-40B4-BE49-F238E27FC236}">
                <a16:creationId xmlns:a16="http://schemas.microsoft.com/office/drawing/2014/main" id="{C7FADEF4-7941-AB51-9253-EB481EB95C50}"/>
              </a:ext>
            </a:extLst>
          </p:cNvPr>
          <p:cNvSpPr txBox="1"/>
          <p:nvPr/>
        </p:nvSpPr>
        <p:spPr>
          <a:xfrm>
            <a:off x="2464503" y="1666246"/>
            <a:ext cx="111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 (stock)</a:t>
            </a:r>
          </a:p>
        </p:txBody>
      </p:sp>
      <p:sp>
        <p:nvSpPr>
          <p:cNvPr id="35" name="Tekstvak 6">
            <a:extLst>
              <a:ext uri="{FF2B5EF4-FFF2-40B4-BE49-F238E27FC236}">
                <a16:creationId xmlns:a16="http://schemas.microsoft.com/office/drawing/2014/main" id="{43E6C3D1-32F7-F6C9-0D5A-28BBAA10E659}"/>
              </a:ext>
            </a:extLst>
          </p:cNvPr>
          <p:cNvSpPr txBox="1"/>
          <p:nvPr/>
        </p:nvSpPr>
        <p:spPr>
          <a:xfrm>
            <a:off x="2464502" y="4153682"/>
            <a:ext cx="111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 (bond)</a:t>
            </a:r>
          </a:p>
        </p:txBody>
      </p:sp>
      <p:sp>
        <p:nvSpPr>
          <p:cNvPr id="36" name="Tekstvak 6">
            <a:extLst>
              <a:ext uri="{FF2B5EF4-FFF2-40B4-BE49-F238E27FC236}">
                <a16:creationId xmlns:a16="http://schemas.microsoft.com/office/drawing/2014/main" id="{3F5ABCC9-846F-FAA2-EF7D-7A48B0F5389E}"/>
              </a:ext>
            </a:extLst>
          </p:cNvPr>
          <p:cNvSpPr txBox="1"/>
          <p:nvPr/>
        </p:nvSpPr>
        <p:spPr>
          <a:xfrm>
            <a:off x="6252464" y="4214149"/>
            <a:ext cx="11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 (call)</a:t>
            </a:r>
          </a:p>
        </p:txBody>
      </p:sp>
    </p:spTree>
    <p:extLst>
      <p:ext uri="{BB962C8B-B14F-4D97-AF65-F5344CB8AC3E}">
        <p14:creationId xmlns:p14="http://schemas.microsoft.com/office/powerpoint/2010/main" val="49202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iek 5">
            <a:extLst>
              <a:ext uri="{FF2B5EF4-FFF2-40B4-BE49-F238E27FC236}">
                <a16:creationId xmlns:a16="http://schemas.microsoft.com/office/drawing/2014/main" id="{049E26EB-AB20-BD74-C8CF-3DFC41321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3445"/>
              </p:ext>
            </p:extLst>
          </p:nvPr>
        </p:nvGraphicFramePr>
        <p:xfrm>
          <a:off x="6528048" y="3682597"/>
          <a:ext cx="5073554" cy="291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Capital structure expressed in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5999216" cy="478664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cs typeface="Arial" charset="0"/>
                  </a:rPr>
                  <a:t>One can view capital structure in terms of options: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Equity can be seen as a call option on the company’s assets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Corporate debt is effectively riskless debt minus a put on the company’s assets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NPV of projects is the driver of the value of assets and the value of equity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NPV of projects falls below 5, equity value goes to 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all values above 5, the value of equity</a:t>
                </a:r>
                <a:b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moves proportionately with the NPV of projects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𝐸𝑞𝑢𝑖𝑡𝑦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𝑎𝑠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𝑐𝑎𝑙𝑙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max</m:t>
                      </m:r>
                      <m:r>
                        <a:rPr lang="en-GB" sz="2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⁡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𝐴𝑠𝑠𝑒𝑡𝑠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𝐷𝑒𝑏𝑡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,0)</m:t>
                      </m:r>
                    </m:oMath>
                  </m:oMathPara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5999216" cy="4786644"/>
              </a:xfr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al 2">
            <a:extLst>
              <a:ext uri="{FF2B5EF4-FFF2-40B4-BE49-F238E27FC236}">
                <a16:creationId xmlns:a16="http://schemas.microsoft.com/office/drawing/2014/main" id="{30780F8B-9E2B-1675-6C51-E2E58ED37A53}"/>
              </a:ext>
            </a:extLst>
          </p:cNvPr>
          <p:cNvSpPr/>
          <p:nvPr/>
        </p:nvSpPr>
        <p:spPr>
          <a:xfrm>
            <a:off x="7715624" y="5903482"/>
            <a:ext cx="183243" cy="157117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DDB536FA-E446-D30E-2530-43647DFCC424}"/>
              </a:ext>
            </a:extLst>
          </p:cNvPr>
          <p:cNvSpPr/>
          <p:nvPr/>
        </p:nvSpPr>
        <p:spPr>
          <a:xfrm>
            <a:off x="9482396" y="5903482"/>
            <a:ext cx="183243" cy="15711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4">
            <a:extLst>
              <a:ext uri="{FF2B5EF4-FFF2-40B4-BE49-F238E27FC236}">
                <a16:creationId xmlns:a16="http://schemas.microsoft.com/office/drawing/2014/main" id="{5588DE7C-6575-0970-A409-CF97A42727F7}"/>
              </a:ext>
            </a:extLst>
          </p:cNvPr>
          <p:cNvSpPr/>
          <p:nvPr/>
        </p:nvSpPr>
        <p:spPr>
          <a:xfrm>
            <a:off x="9482396" y="5131649"/>
            <a:ext cx="183243" cy="15711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Rechte verbindingslijn 6">
            <a:extLst>
              <a:ext uri="{FF2B5EF4-FFF2-40B4-BE49-F238E27FC236}">
                <a16:creationId xmlns:a16="http://schemas.microsoft.com/office/drawing/2014/main" id="{F9B55752-15A0-ACC7-5C19-AE46C825A548}"/>
              </a:ext>
            </a:extLst>
          </p:cNvPr>
          <p:cNvCxnSpPr>
            <a:stCxn id="9" idx="4"/>
            <a:endCxn id="8" idx="0"/>
          </p:cNvCxnSpPr>
          <p:nvPr/>
        </p:nvCxnSpPr>
        <p:spPr>
          <a:xfrm>
            <a:off x="9574018" y="5288766"/>
            <a:ext cx="0" cy="6147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kstballon: rechthoek 7">
            <a:extLst>
              <a:ext uri="{FF2B5EF4-FFF2-40B4-BE49-F238E27FC236}">
                <a16:creationId xmlns:a16="http://schemas.microsoft.com/office/drawing/2014/main" id="{EB049A38-924A-E4F8-6184-B1D40C43DC19}"/>
              </a:ext>
            </a:extLst>
          </p:cNvPr>
          <p:cNvSpPr/>
          <p:nvPr/>
        </p:nvSpPr>
        <p:spPr>
          <a:xfrm>
            <a:off x="7320136" y="4248003"/>
            <a:ext cx="2536676" cy="725550"/>
          </a:xfrm>
          <a:prstGeom prst="wedgeRectCallout">
            <a:avLst>
              <a:gd name="adj1" fmla="val 35343"/>
              <a:gd name="adj2" fmla="val 716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Value of equity at the current value of the company (20) and a strike price (value of debt) of 5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A33040-5EB2-B9CA-5F0C-793C53DE2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69701"/>
              </p:ext>
            </p:extLst>
          </p:nvPr>
        </p:nvGraphicFramePr>
        <p:xfrm>
          <a:off x="6960096" y="2047415"/>
          <a:ext cx="4536504" cy="1165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323">
                  <a:extLst>
                    <a:ext uri="{9D8B030D-6E8A-4147-A177-3AD203B41FA5}">
                      <a16:colId xmlns:a16="http://schemas.microsoft.com/office/drawing/2014/main" val="2420008562"/>
                    </a:ext>
                  </a:extLst>
                </a:gridCol>
                <a:gridCol w="586392">
                  <a:extLst>
                    <a:ext uri="{9D8B030D-6E8A-4147-A177-3AD203B41FA5}">
                      <a16:colId xmlns:a16="http://schemas.microsoft.com/office/drawing/2014/main" val="364450373"/>
                    </a:ext>
                  </a:extLst>
                </a:gridCol>
                <a:gridCol w="195929">
                  <a:extLst>
                    <a:ext uri="{9D8B030D-6E8A-4147-A177-3AD203B41FA5}">
                      <a16:colId xmlns:a16="http://schemas.microsoft.com/office/drawing/2014/main" val="1637648270"/>
                    </a:ext>
                  </a:extLst>
                </a:gridCol>
                <a:gridCol w="1495864">
                  <a:extLst>
                    <a:ext uri="{9D8B030D-6E8A-4147-A177-3AD203B41FA5}">
                      <a16:colId xmlns:a16="http://schemas.microsoft.com/office/drawing/2014/main" val="2827247060"/>
                    </a:ext>
                  </a:extLst>
                </a:gridCol>
                <a:gridCol w="583996">
                  <a:extLst>
                    <a:ext uri="{9D8B030D-6E8A-4147-A177-3AD203B41FA5}">
                      <a16:colId xmlns:a16="http://schemas.microsoft.com/office/drawing/2014/main" val="1753872072"/>
                    </a:ext>
                  </a:extLst>
                </a:gridCol>
              </a:tblGrid>
              <a:tr h="398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of projects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532095"/>
                  </a:ext>
                </a:extLst>
              </a:tr>
              <a:tr h="399983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63134"/>
                  </a:ext>
                </a:extLst>
              </a:tr>
              <a:tr h="366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assets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liabilities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32684"/>
                  </a:ext>
                </a:extLst>
              </a:tr>
            </a:tbl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47ED374F-D9A4-DCC0-5854-8EB032C34CCD}"/>
              </a:ext>
            </a:extLst>
          </p:cNvPr>
          <p:cNvSpPr/>
          <p:nvPr/>
        </p:nvSpPr>
        <p:spPr>
          <a:xfrm rot="5400000">
            <a:off x="9015852" y="3284175"/>
            <a:ext cx="424989" cy="4933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2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Corporate debt in terms of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247688" cy="478664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cs typeface="Arial" charset="0"/>
                  </a:rPr>
                  <a:t>Since equity can be expressed in options, it follows from put-call parity that corporate debt can also be expressed in terms of options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assets,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put on assets,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riskless debt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call on assets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 such: assets = </a:t>
                </a: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Assets are financed by risky debt and equity, and since equity</a:t>
                </a:r>
                <a:r>
                  <a:rPr lang="en-US" sz="2400" b="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it follows: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𝑖𝑠𝑘𝑦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𝑑𝑒𝑏𝑡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𝐴𝑠𝑠𝑒𝑡𝑠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𝐸𝑞𝑢𝑖𝑡𝑦</m:t>
                      </m:r>
                      <m:r>
                        <a:rPr lang="en-GB" sz="2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15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  <m:r>
                            <a:rPr lang="en-GB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</m:t>
                          </m:r>
                          <m:r>
                            <a:rPr lang="en-GB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</m:d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</m:oMath>
                  </m:oMathPara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Risky debt = riskless debt – put on assets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247688" cy="4786644"/>
              </a:xfrm>
              <a:blipFill>
                <a:blip r:embed="rId2"/>
                <a:stretch>
                  <a:fillRect l="-3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24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Corporate debt in terms of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p:pic>
        <p:nvPicPr>
          <p:cNvPr id="7" name="Afbeelding 10">
            <a:extLst>
              <a:ext uri="{FF2B5EF4-FFF2-40B4-BE49-F238E27FC236}">
                <a16:creationId xmlns:a16="http://schemas.microsoft.com/office/drawing/2014/main" id="{4EA4F2F0-6902-45BB-56C4-53A923597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t="1538" r="967" b="1540"/>
          <a:stretch/>
        </p:blipFill>
        <p:spPr>
          <a:xfrm>
            <a:off x="1703512" y="1700808"/>
            <a:ext cx="8784976" cy="4536504"/>
          </a:xfrm>
          <a:prstGeom prst="rect">
            <a:avLst/>
          </a:prstGeom>
        </p:spPr>
      </p:pic>
      <p:cxnSp>
        <p:nvCxnSpPr>
          <p:cNvPr id="8" name="Rechte verbindingslijn 6">
            <a:extLst>
              <a:ext uri="{FF2B5EF4-FFF2-40B4-BE49-F238E27FC236}">
                <a16:creationId xmlns:a16="http://schemas.microsoft.com/office/drawing/2014/main" id="{BA91BE87-7E1C-4830-1C6D-3636A66AE5CF}"/>
              </a:ext>
            </a:extLst>
          </p:cNvPr>
          <p:cNvCxnSpPr>
            <a:stCxn id="10" idx="4"/>
            <a:endCxn id="9" idx="0"/>
          </p:cNvCxnSpPr>
          <p:nvPr/>
        </p:nvCxnSpPr>
        <p:spPr>
          <a:xfrm>
            <a:off x="3675161" y="4870183"/>
            <a:ext cx="0" cy="19213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al 3">
            <a:extLst>
              <a:ext uri="{FF2B5EF4-FFF2-40B4-BE49-F238E27FC236}">
                <a16:creationId xmlns:a16="http://schemas.microsoft.com/office/drawing/2014/main" id="{71BB42BD-C65D-D562-39CA-F197B5209AFD}"/>
              </a:ext>
            </a:extLst>
          </p:cNvPr>
          <p:cNvSpPr/>
          <p:nvPr/>
        </p:nvSpPr>
        <p:spPr>
          <a:xfrm>
            <a:off x="3583539" y="5062316"/>
            <a:ext cx="183243" cy="15711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al 4">
            <a:extLst>
              <a:ext uri="{FF2B5EF4-FFF2-40B4-BE49-F238E27FC236}">
                <a16:creationId xmlns:a16="http://schemas.microsoft.com/office/drawing/2014/main" id="{E0EA214B-033F-2BC1-B945-22D62231BBA4}"/>
              </a:ext>
            </a:extLst>
          </p:cNvPr>
          <p:cNvSpPr/>
          <p:nvPr/>
        </p:nvSpPr>
        <p:spPr>
          <a:xfrm>
            <a:off x="3583539" y="4713066"/>
            <a:ext cx="183243" cy="157117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ballon: rechthoek 7">
            <a:extLst>
              <a:ext uri="{FF2B5EF4-FFF2-40B4-BE49-F238E27FC236}">
                <a16:creationId xmlns:a16="http://schemas.microsoft.com/office/drawing/2014/main" id="{B9E665FA-31DD-8DF5-309E-33265831F577}"/>
              </a:ext>
            </a:extLst>
          </p:cNvPr>
          <p:cNvSpPr/>
          <p:nvPr/>
        </p:nvSpPr>
        <p:spPr>
          <a:xfrm>
            <a:off x="7002560" y="3152398"/>
            <a:ext cx="2794000" cy="1255631"/>
          </a:xfrm>
          <a:prstGeom prst="wedgeRectCallout">
            <a:avLst>
              <a:gd name="adj1" fmla="val -47699"/>
              <a:gd name="adj2" fmla="val 741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Value of risky debt is 5 at the current value of the company (20) and a strike price of the put of 5</a:t>
            </a:r>
          </a:p>
        </p:txBody>
      </p:sp>
      <p:cxnSp>
        <p:nvCxnSpPr>
          <p:cNvPr id="12" name="Rechte verbindingslijn 13">
            <a:extLst>
              <a:ext uri="{FF2B5EF4-FFF2-40B4-BE49-F238E27FC236}">
                <a16:creationId xmlns:a16="http://schemas.microsoft.com/office/drawing/2014/main" id="{96E793A7-6A2B-77A5-2117-24279FA350CC}"/>
              </a:ext>
            </a:extLst>
          </p:cNvPr>
          <p:cNvCxnSpPr>
            <a:stCxn id="14" idx="4"/>
            <a:endCxn id="13" idx="0"/>
          </p:cNvCxnSpPr>
          <p:nvPr/>
        </p:nvCxnSpPr>
        <p:spPr>
          <a:xfrm>
            <a:off x="7002561" y="4870183"/>
            <a:ext cx="0" cy="192133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Ovaal 14">
            <a:extLst>
              <a:ext uri="{FF2B5EF4-FFF2-40B4-BE49-F238E27FC236}">
                <a16:creationId xmlns:a16="http://schemas.microsoft.com/office/drawing/2014/main" id="{CF045CBB-8C05-9228-F4A0-C488F870249C}"/>
              </a:ext>
            </a:extLst>
          </p:cNvPr>
          <p:cNvSpPr/>
          <p:nvPr/>
        </p:nvSpPr>
        <p:spPr>
          <a:xfrm>
            <a:off x="6910939" y="5062316"/>
            <a:ext cx="183243" cy="15711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al 15">
            <a:extLst>
              <a:ext uri="{FF2B5EF4-FFF2-40B4-BE49-F238E27FC236}">
                <a16:creationId xmlns:a16="http://schemas.microsoft.com/office/drawing/2014/main" id="{B8FF9207-2DE9-9D1D-93F0-E44E9E09B981}"/>
              </a:ext>
            </a:extLst>
          </p:cNvPr>
          <p:cNvSpPr/>
          <p:nvPr/>
        </p:nvSpPr>
        <p:spPr>
          <a:xfrm>
            <a:off x="6910939" y="4713066"/>
            <a:ext cx="183243" cy="157117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kstballon: rechthoek 16">
            <a:extLst>
              <a:ext uri="{FF2B5EF4-FFF2-40B4-BE49-F238E27FC236}">
                <a16:creationId xmlns:a16="http://schemas.microsoft.com/office/drawing/2014/main" id="{8AFF4DE9-6655-1C2A-FEE6-917403FCA59B}"/>
              </a:ext>
            </a:extLst>
          </p:cNvPr>
          <p:cNvSpPr/>
          <p:nvPr/>
        </p:nvSpPr>
        <p:spPr>
          <a:xfrm>
            <a:off x="2773460" y="3422725"/>
            <a:ext cx="2504622" cy="985304"/>
          </a:xfrm>
          <a:prstGeom prst="wedgeRectCallout">
            <a:avLst>
              <a:gd name="adj1" fmla="val -15480"/>
              <a:gd name="adj2" fmla="val 7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Below a company value of 5, the written put has a negative payoff</a:t>
            </a:r>
          </a:p>
        </p:txBody>
      </p:sp>
    </p:spTree>
    <p:extLst>
      <p:ext uri="{BB962C8B-B14F-4D97-AF65-F5344CB8AC3E}">
        <p14:creationId xmlns:p14="http://schemas.microsoft.com/office/powerpoint/2010/main" val="353411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Option quotations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247688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cs typeface="Arial" charset="0"/>
              </a:rPr>
              <a:t>Options are most commonly traded on stocks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charset="0"/>
                <a:cs typeface="Arial" charset="0"/>
              </a:rPr>
              <a:t>Example of 3M stock with 3 strike prices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D8B8AD-8129-2D22-8439-22D07C879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11787"/>
              </p:ext>
            </p:extLst>
          </p:nvPr>
        </p:nvGraphicFramePr>
        <p:xfrm>
          <a:off x="711200" y="2846168"/>
          <a:ext cx="6020066" cy="268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766">
                  <a:extLst>
                    <a:ext uri="{9D8B030D-6E8A-4147-A177-3AD203B41FA5}">
                      <a16:colId xmlns:a16="http://schemas.microsoft.com/office/drawing/2014/main" val="4287896719"/>
                    </a:ext>
                  </a:extLst>
                </a:gridCol>
                <a:gridCol w="1114766">
                  <a:extLst>
                    <a:ext uri="{9D8B030D-6E8A-4147-A177-3AD203B41FA5}">
                      <a16:colId xmlns:a16="http://schemas.microsoft.com/office/drawing/2014/main" val="3661769690"/>
                    </a:ext>
                  </a:extLst>
                </a:gridCol>
                <a:gridCol w="1114766">
                  <a:extLst>
                    <a:ext uri="{9D8B030D-6E8A-4147-A177-3AD203B41FA5}">
                      <a16:colId xmlns:a16="http://schemas.microsoft.com/office/drawing/2014/main" val="3141364760"/>
                    </a:ext>
                  </a:extLst>
                </a:gridCol>
                <a:gridCol w="1337884">
                  <a:extLst>
                    <a:ext uri="{9D8B030D-6E8A-4147-A177-3AD203B41FA5}">
                      <a16:colId xmlns:a16="http://schemas.microsoft.com/office/drawing/2014/main" val="4136232204"/>
                    </a:ext>
                  </a:extLst>
                </a:gridCol>
                <a:gridCol w="1337884">
                  <a:extLst>
                    <a:ext uri="{9D8B030D-6E8A-4147-A177-3AD203B41FA5}">
                      <a16:colId xmlns:a16="http://schemas.microsoft.com/office/drawing/2014/main" val="552751445"/>
                    </a:ext>
                  </a:extLst>
                </a:gridCol>
              </a:tblGrid>
              <a:tr h="671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Strike*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or 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Bid*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Ask*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interest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439910"/>
                  </a:ext>
                </a:extLst>
              </a:tr>
              <a:tr h="33577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53.50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51400"/>
                  </a:ext>
                </a:extLst>
              </a:tr>
              <a:tr h="3357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23271"/>
                  </a:ext>
                </a:extLst>
              </a:tr>
              <a:tr h="33577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46959"/>
                  </a:ext>
                </a:extLst>
              </a:tr>
              <a:tr h="3357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3211"/>
                  </a:ext>
                </a:extLst>
              </a:tr>
              <a:tr h="33577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06891"/>
                  </a:ext>
                </a:extLst>
              </a:tr>
              <a:tr h="3357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63720"/>
                  </a:ext>
                </a:extLst>
              </a:tr>
            </a:tbl>
          </a:graphicData>
        </a:graphic>
      </p:graphicFrame>
      <p:sp>
        <p:nvSpPr>
          <p:cNvPr id="6" name="Tekstvak 25">
            <a:extLst>
              <a:ext uri="{FF2B5EF4-FFF2-40B4-BE49-F238E27FC236}">
                <a16:creationId xmlns:a16="http://schemas.microsoft.com/office/drawing/2014/main" id="{38942CD0-EFF1-0F61-9B3E-D433BF6E3C9C}"/>
              </a:ext>
            </a:extLst>
          </p:cNvPr>
          <p:cNvSpPr txBox="1"/>
          <p:nvPr/>
        </p:nvSpPr>
        <p:spPr>
          <a:xfrm>
            <a:off x="827021" y="5668434"/>
            <a:ext cx="463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er October 2022, with expiration in January 2025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C4AE37A-52C0-7BC0-D8F1-E8BCE39C0BD1}"/>
              </a:ext>
            </a:extLst>
          </p:cNvPr>
          <p:cNvSpPr txBox="1">
            <a:spLocks/>
          </p:cNvSpPr>
          <p:nvPr/>
        </p:nvSpPr>
        <p:spPr>
          <a:xfrm>
            <a:off x="6888088" y="2693768"/>
            <a:ext cx="4282128" cy="36095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0DF88B0-08F6-B589-E8EE-B7C8DB7A5036}"/>
              </a:ext>
            </a:extLst>
          </p:cNvPr>
          <p:cNvSpPr txBox="1">
            <a:spLocks/>
          </p:cNvSpPr>
          <p:nvPr/>
        </p:nvSpPr>
        <p:spPr>
          <a:xfrm>
            <a:off x="6978201" y="2705536"/>
            <a:ext cx="4680520" cy="296748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="1" dirty="0">
                <a:latin typeface="Arial" charset="0"/>
                <a:cs typeface="Arial" charset="0"/>
              </a:rPr>
              <a:t>Strike price </a:t>
            </a:r>
            <a:r>
              <a:rPr lang="en-US" sz="1600" dirty="0">
                <a:latin typeface="Arial" charset="0"/>
                <a:cs typeface="Arial" charset="0"/>
              </a:rPr>
              <a:t>is the fixed price at which the owner of the option can by or sell the underlying security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" charset="0"/>
                <a:cs typeface="Arial" charset="0"/>
              </a:rPr>
              <a:t>Bid price</a:t>
            </a:r>
            <a:r>
              <a:rPr lang="en-US" sz="1600" dirty="0">
                <a:latin typeface="Arial" charset="0"/>
                <a:cs typeface="Arial" charset="0"/>
              </a:rPr>
              <a:t> is the price at which the market-makers are willing to buy the option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" charset="0"/>
                <a:cs typeface="Arial" charset="0"/>
              </a:rPr>
              <a:t>Ask price </a:t>
            </a:r>
            <a:r>
              <a:rPr lang="en-US" sz="1600" dirty="0">
                <a:latin typeface="Arial" charset="0"/>
                <a:cs typeface="Arial" charset="0"/>
              </a:rPr>
              <a:t>is the price at which the market-makers are willing to sell the option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" charset="0"/>
                <a:cs typeface="Arial" charset="0"/>
              </a:rPr>
              <a:t>Open interest</a:t>
            </a:r>
            <a:r>
              <a:rPr lang="en-US" sz="1600" dirty="0">
                <a:latin typeface="Arial" charset="0"/>
                <a:cs typeface="Arial" charset="0"/>
              </a:rPr>
              <a:t> refers to the number of option contracts that are held by traders in active positions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0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Option quotations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6072" y="1516698"/>
                <a:ext cx="11183792" cy="47866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charset="0"/>
                    <a:cs typeface="Arial" charset="0"/>
                  </a:rPr>
                  <a:t>As of October 2022, 3M stock was $113.45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18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b="1" dirty="0">
                    <a:ea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𝑶𝒑𝒕𝒊𝒐𝒏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𝒗𝒂𝒍𝒖𝒆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𝒊𝒏𝒕𝒓𝒊𝒏𝒔𝒊𝒄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𝒗𝒂𝒍𝒖𝒆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𝒕𝒊𝒎𝒆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𝒗𝒂𝒍𝒖𝒆</m:t>
                    </m:r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(see next slide)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6072" y="1516698"/>
                <a:ext cx="11183792" cy="4786644"/>
              </a:xfrm>
              <a:blipFill>
                <a:blip r:embed="rId2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C4AE37A-52C0-7BC0-D8F1-E8BCE39C0BD1}"/>
              </a:ext>
            </a:extLst>
          </p:cNvPr>
          <p:cNvSpPr txBox="1">
            <a:spLocks/>
          </p:cNvSpPr>
          <p:nvPr/>
        </p:nvSpPr>
        <p:spPr>
          <a:xfrm>
            <a:off x="6888088" y="2693768"/>
            <a:ext cx="4282128" cy="36095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4460191-728C-A28A-9BE1-1485C695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01505"/>
              </p:ext>
            </p:extLst>
          </p:nvPr>
        </p:nvGraphicFramePr>
        <p:xfrm>
          <a:off x="320480" y="2308511"/>
          <a:ext cx="5914404" cy="2495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200">
                  <a:extLst>
                    <a:ext uri="{9D8B030D-6E8A-4147-A177-3AD203B41FA5}">
                      <a16:colId xmlns:a16="http://schemas.microsoft.com/office/drawing/2014/main" val="4287896719"/>
                    </a:ext>
                  </a:extLst>
                </a:gridCol>
                <a:gridCol w="1095200">
                  <a:extLst>
                    <a:ext uri="{9D8B030D-6E8A-4147-A177-3AD203B41FA5}">
                      <a16:colId xmlns:a16="http://schemas.microsoft.com/office/drawing/2014/main" val="3661769690"/>
                    </a:ext>
                  </a:extLst>
                </a:gridCol>
                <a:gridCol w="1095200">
                  <a:extLst>
                    <a:ext uri="{9D8B030D-6E8A-4147-A177-3AD203B41FA5}">
                      <a16:colId xmlns:a16="http://schemas.microsoft.com/office/drawing/2014/main" val="3141364760"/>
                    </a:ext>
                  </a:extLst>
                </a:gridCol>
                <a:gridCol w="1314402">
                  <a:extLst>
                    <a:ext uri="{9D8B030D-6E8A-4147-A177-3AD203B41FA5}">
                      <a16:colId xmlns:a16="http://schemas.microsoft.com/office/drawing/2014/main" val="4136232204"/>
                    </a:ext>
                  </a:extLst>
                </a:gridCol>
                <a:gridCol w="1314402">
                  <a:extLst>
                    <a:ext uri="{9D8B030D-6E8A-4147-A177-3AD203B41FA5}">
                      <a16:colId xmlns:a16="http://schemas.microsoft.com/office/drawing/2014/main" val="552751445"/>
                    </a:ext>
                  </a:extLst>
                </a:gridCol>
              </a:tblGrid>
              <a:tr h="623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Strike*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or 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Bid*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Ask*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interest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439910"/>
                  </a:ext>
                </a:extLst>
              </a:tr>
              <a:tr h="31189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53.50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51400"/>
                  </a:ext>
                </a:extLst>
              </a:tr>
              <a:tr h="3118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23271"/>
                  </a:ext>
                </a:extLst>
              </a:tr>
              <a:tr h="31189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46959"/>
                  </a:ext>
                </a:extLst>
              </a:tr>
              <a:tr h="3118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3211"/>
                  </a:ext>
                </a:extLst>
              </a:tr>
              <a:tr h="31189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06891"/>
                  </a:ext>
                </a:extLst>
              </a:tr>
              <a:tr h="3118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63720"/>
                  </a:ext>
                </a:extLst>
              </a:tr>
            </a:tbl>
          </a:graphicData>
        </a:graphic>
      </p:graphicFrame>
      <p:sp>
        <p:nvSpPr>
          <p:cNvPr id="17" name="Tekstvak 25">
            <a:extLst>
              <a:ext uri="{FF2B5EF4-FFF2-40B4-BE49-F238E27FC236}">
                <a16:creationId xmlns:a16="http://schemas.microsoft.com/office/drawing/2014/main" id="{64661ECB-E56B-3195-4EA3-19D0C012F1E7}"/>
              </a:ext>
            </a:extLst>
          </p:cNvPr>
          <p:cNvSpPr txBox="1"/>
          <p:nvPr/>
        </p:nvSpPr>
        <p:spPr>
          <a:xfrm>
            <a:off x="312809" y="4894234"/>
            <a:ext cx="499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er October 2022, with expiration in January 2025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471E53F-0124-899E-D73A-0843365B550A}"/>
              </a:ext>
            </a:extLst>
          </p:cNvPr>
          <p:cNvSpPr txBox="1">
            <a:spLocks/>
          </p:cNvSpPr>
          <p:nvPr/>
        </p:nvSpPr>
        <p:spPr>
          <a:xfrm>
            <a:off x="6418772" y="1700808"/>
            <a:ext cx="5653891" cy="4392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Arial" charset="0"/>
                <a:cs typeface="Arial" charset="0"/>
              </a:rPr>
              <a:t>At $60, the call option is very much </a:t>
            </a:r>
            <a:r>
              <a:rPr lang="en-US" sz="1400" i="1" dirty="0">
                <a:latin typeface="Arial" charset="0"/>
                <a:cs typeface="Arial" charset="0"/>
              </a:rPr>
              <a:t>‘in-the-money’</a:t>
            </a:r>
            <a:r>
              <a:rPr lang="en-US" sz="1400" dirty="0">
                <a:latin typeface="Arial" charset="0"/>
                <a:cs typeface="Arial" charset="0"/>
              </a:rPr>
              <a:t>, whereas the put option is </a:t>
            </a:r>
            <a:r>
              <a:rPr lang="en-US" sz="1400" i="1" dirty="0">
                <a:latin typeface="Arial" charset="0"/>
                <a:cs typeface="Arial" charset="0"/>
              </a:rPr>
              <a:t>‘out-of-the-money’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charset="0"/>
                <a:cs typeface="Arial" charset="0"/>
              </a:rPr>
              <a:t>The difference between the stock price and exercise price is the </a:t>
            </a:r>
            <a:r>
              <a:rPr lang="en-US" sz="1400" i="1" dirty="0">
                <a:latin typeface="Arial" charset="0"/>
                <a:cs typeface="Arial" charset="0"/>
              </a:rPr>
              <a:t>intrinsic value of the option</a:t>
            </a:r>
            <a:endParaRPr lang="en-US" sz="140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Arial" charset="0"/>
                <a:cs typeface="Arial" charset="0"/>
              </a:rPr>
              <a:t>For $60 call option: $113.45 - $60 = $53.45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Arial" charset="0"/>
                <a:cs typeface="Arial" charset="0"/>
              </a:rPr>
              <a:t>For $60 put option: $60 - $113.45 = 0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charset="0"/>
                <a:cs typeface="Arial" charset="0"/>
              </a:rPr>
              <a:t>The average of the bid and ask is the option value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Arial" charset="0"/>
                <a:cs typeface="Arial" charset="0"/>
              </a:rPr>
              <a:t>The option value minus the </a:t>
            </a:r>
            <a:r>
              <a:rPr lang="en-US" sz="1500" i="1" dirty="0">
                <a:latin typeface="Arial" charset="0"/>
                <a:cs typeface="Arial" charset="0"/>
              </a:rPr>
              <a:t>intrinsic value</a:t>
            </a:r>
            <a:r>
              <a:rPr lang="en-US" sz="1500" dirty="0">
                <a:latin typeface="Arial" charset="0"/>
                <a:cs typeface="Arial" charset="0"/>
              </a:rPr>
              <a:t> is called the </a:t>
            </a:r>
            <a:r>
              <a:rPr lang="en-US" sz="1500" i="1" dirty="0">
                <a:latin typeface="Arial" charset="0"/>
                <a:cs typeface="Arial" charset="0"/>
              </a:rPr>
              <a:t>time value of the option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Arial" charset="0"/>
                <a:cs typeface="Arial" charset="0"/>
              </a:rPr>
              <a:t>For $60 call: ($55.55 + $53.50) / 2 = $54.53 - $53.45 = $1.08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$60 put option: ($3.90 - $2.97) / 2 = $3.44 - $0 = $3.44</a:t>
            </a:r>
          </a:p>
          <a:p>
            <a:pPr lvl="1"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0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Option value = intrinsic value + time value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4847088" cy="47866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C4AE37A-52C0-7BC0-D8F1-E8BCE39C0BD1}"/>
              </a:ext>
            </a:extLst>
          </p:cNvPr>
          <p:cNvSpPr txBox="1">
            <a:spLocks/>
          </p:cNvSpPr>
          <p:nvPr/>
        </p:nvSpPr>
        <p:spPr>
          <a:xfrm>
            <a:off x="6888088" y="2693768"/>
            <a:ext cx="4282128" cy="36095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iek 3">
            <a:extLst>
              <a:ext uri="{FF2B5EF4-FFF2-40B4-BE49-F238E27FC236}">
                <a16:creationId xmlns:a16="http://schemas.microsoft.com/office/drawing/2014/main" id="{65B4E8AD-0883-81B3-8EE4-E16A8B1F3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472653"/>
              </p:ext>
            </p:extLst>
          </p:nvPr>
        </p:nvGraphicFramePr>
        <p:xfrm>
          <a:off x="2306588" y="1828175"/>
          <a:ext cx="7578824" cy="416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78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US" sz="2800" dirty="0"/>
              <a:t>Chapter 19: Options</a:t>
            </a:r>
            <a:endParaRPr lang="nl-NL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256240" y="1169114"/>
            <a:ext cx="3729396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5: Corporate financial policies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Valuing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43128" y="1522648"/>
                <a:ext cx="10809456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non-linear nature of option payoffs makes valuation of options difficult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</a:t>
                </a:r>
                <a:r>
                  <a:rPr lang="en-GB" sz="2000" i="1" dirty="0">
                    <a:latin typeface="Arial" charset="0"/>
                    <a:ea typeface="Arial" charset="0"/>
                    <a:cs typeface="Arial" charset="0"/>
                  </a:rPr>
                  <a:t>binomial option pricing model </a:t>
                </a: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prices options by making the simplistic assumption that at the end of the next period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charset="0"/>
                      </a:rPr>
                      <m:t>=3%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), the underlying value has only two possible values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two-state single period model values a call option by building a replicating portfolio, which is a portfolio of other securities with the same value as the option in one period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43128" y="1522648"/>
                <a:ext cx="10809456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C585A-79CC-DB36-675B-84FAB5EF6DA1}"/>
              </a:ext>
            </a:extLst>
          </p:cNvPr>
          <p:cNvGrpSpPr/>
          <p:nvPr/>
        </p:nvGrpSpPr>
        <p:grpSpPr>
          <a:xfrm>
            <a:off x="409373" y="4370959"/>
            <a:ext cx="11278691" cy="2038821"/>
            <a:chOff x="499812" y="3234034"/>
            <a:chExt cx="11184864" cy="3274414"/>
          </a:xfrm>
        </p:grpSpPr>
        <p:cxnSp>
          <p:nvCxnSpPr>
            <p:cNvPr id="6" name="Rechte verbindingslijn 3">
              <a:extLst>
                <a:ext uri="{FF2B5EF4-FFF2-40B4-BE49-F238E27FC236}">
                  <a16:creationId xmlns:a16="http://schemas.microsoft.com/office/drawing/2014/main" id="{21EDA079-1FBF-5369-3B70-AE4C6A84C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246" y="3629939"/>
              <a:ext cx="2145265" cy="103889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5">
              <a:extLst>
                <a:ext uri="{FF2B5EF4-FFF2-40B4-BE49-F238E27FC236}">
                  <a16:creationId xmlns:a16="http://schemas.microsoft.com/office/drawing/2014/main" id="{993879F0-23E5-4062-4D72-E0A0CD6C62ED}"/>
                </a:ext>
              </a:extLst>
            </p:cNvPr>
            <p:cNvCxnSpPr>
              <a:cxnSpLocks/>
            </p:cNvCxnSpPr>
            <p:nvPr/>
          </p:nvCxnSpPr>
          <p:spPr>
            <a:xfrm>
              <a:off x="2338246" y="4668830"/>
              <a:ext cx="2076450" cy="122924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8D898564-0546-B030-0430-A18501447E3D}"/>
                </a:ext>
              </a:extLst>
            </p:cNvPr>
            <p:cNvSpPr txBox="1"/>
            <p:nvPr/>
          </p:nvSpPr>
          <p:spPr>
            <a:xfrm>
              <a:off x="499812" y="4104931"/>
              <a:ext cx="1838434" cy="11277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Stock: S = $10</a:t>
              </a:r>
            </a:p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Bond: B = $1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/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 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$8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max($8-$10,$0) = $0</a:t>
                  </a: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blipFill>
                  <a:blip r:embed="rId3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3838909D-A8D4-4023-E498-E7591741BB24}"/>
                </a:ext>
              </a:extLst>
            </p:cNvPr>
            <p:cNvSpPr txBox="1"/>
            <p:nvPr/>
          </p:nvSpPr>
          <p:spPr>
            <a:xfrm>
              <a:off x="2805127" y="3560968"/>
              <a:ext cx="437476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1BACEA29-76DA-011A-B898-2A5D3DAB5DCC}"/>
                </a:ext>
              </a:extLst>
            </p:cNvPr>
            <p:cNvSpPr txBox="1"/>
            <p:nvPr/>
          </p:nvSpPr>
          <p:spPr>
            <a:xfrm>
              <a:off x="2658878" y="5304354"/>
              <a:ext cx="729975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/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$12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max($12-$10,$0) = $2</a:t>
                  </a:r>
                </a:p>
              </p:txBody>
            </p:sp>
          </mc:Choice>
          <mc:Fallback xmlns="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blipFill>
                  <a:blip r:embed="rId4"/>
                  <a:stretch>
                    <a:fillRect l="-421" t="-2941" r="-84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186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Binomial model – step 1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idea is to buy stock in such proportions that they give the same payoffs as the call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first step is to determine the option delta</a:t>
                </a:r>
                <a:r>
                  <a:rPr lang="en-GB" sz="2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Δ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(or hedge ratio), which is the number of stocks needed to replicate or hedge the call: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spread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option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prices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spread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stock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rPr>
                          <m:t>prices</m:t>
                        </m:r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</m:t>
                        </m:r>
                        <m:r>
                          <a:rPr lang="en-US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$</m:t>
                        </m:r>
                        <m: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$</m:t>
                        </m:r>
                        <m:r>
                          <a:rPr lang="en-US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=0.5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	</a:t>
                </a:r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C585A-79CC-DB36-675B-84FAB5EF6DA1}"/>
              </a:ext>
            </a:extLst>
          </p:cNvPr>
          <p:cNvGrpSpPr/>
          <p:nvPr/>
        </p:nvGrpSpPr>
        <p:grpSpPr>
          <a:xfrm>
            <a:off x="409373" y="4370959"/>
            <a:ext cx="11278691" cy="2055256"/>
            <a:chOff x="499812" y="3234034"/>
            <a:chExt cx="11184864" cy="3274414"/>
          </a:xfrm>
        </p:grpSpPr>
        <p:cxnSp>
          <p:nvCxnSpPr>
            <p:cNvPr id="6" name="Rechte verbindingslijn 3">
              <a:extLst>
                <a:ext uri="{FF2B5EF4-FFF2-40B4-BE49-F238E27FC236}">
                  <a16:creationId xmlns:a16="http://schemas.microsoft.com/office/drawing/2014/main" id="{21EDA079-1FBF-5369-3B70-AE4C6A84C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246" y="3629939"/>
              <a:ext cx="2145265" cy="103889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5">
              <a:extLst>
                <a:ext uri="{FF2B5EF4-FFF2-40B4-BE49-F238E27FC236}">
                  <a16:creationId xmlns:a16="http://schemas.microsoft.com/office/drawing/2014/main" id="{993879F0-23E5-4062-4D72-E0A0CD6C62ED}"/>
                </a:ext>
              </a:extLst>
            </p:cNvPr>
            <p:cNvCxnSpPr>
              <a:cxnSpLocks/>
            </p:cNvCxnSpPr>
            <p:nvPr/>
          </p:nvCxnSpPr>
          <p:spPr>
            <a:xfrm>
              <a:off x="2338246" y="4668830"/>
              <a:ext cx="2076450" cy="122924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8D898564-0546-B030-0430-A18501447E3D}"/>
                </a:ext>
              </a:extLst>
            </p:cNvPr>
            <p:cNvSpPr txBox="1"/>
            <p:nvPr/>
          </p:nvSpPr>
          <p:spPr>
            <a:xfrm>
              <a:off x="499812" y="4104931"/>
              <a:ext cx="1838434" cy="11277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Stock: S = $10</a:t>
              </a:r>
            </a:p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Bond: B = $1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/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 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$8</a:t>
                  </a: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max($8-$10,$0) = </a:t>
                  </a:r>
                  <a:r>
                    <a:rPr lang="en-GB" sz="1600" b="1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$0</a:t>
                  </a: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blipFill>
                  <a:blip r:embed="rId3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3838909D-A8D4-4023-E498-E7591741BB24}"/>
                </a:ext>
              </a:extLst>
            </p:cNvPr>
            <p:cNvSpPr txBox="1"/>
            <p:nvPr/>
          </p:nvSpPr>
          <p:spPr>
            <a:xfrm>
              <a:off x="2805127" y="3560968"/>
              <a:ext cx="437476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1BACEA29-76DA-011A-B898-2A5D3DAB5DCC}"/>
                </a:ext>
              </a:extLst>
            </p:cNvPr>
            <p:cNvSpPr txBox="1"/>
            <p:nvPr/>
          </p:nvSpPr>
          <p:spPr>
            <a:xfrm>
              <a:off x="2658878" y="5304354"/>
              <a:ext cx="729975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/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b="1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$12</a:t>
                  </a: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max($12-$10,$0) = </a:t>
                  </a:r>
                  <a:r>
                    <a:rPr lang="en-GB" sz="16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$2</a:t>
                  </a:r>
                </a:p>
              </p:txBody>
            </p:sp>
          </mc:Choice>
          <mc:Fallback xmlns="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blipFill>
                  <a:blip r:embed="rId4"/>
                  <a:stretch>
                    <a:fillRect l="-421" t="-2941" r="-84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948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Binomial model – step 2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3392" y="1522648"/>
                <a:ext cx="10463712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second step is to determine the number of bonds needed to finance the stock position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Arial" charset="0"/>
                    <a:ea typeface="Calibri" panose="020F0502020204030204" pitchFamily="34" charset="0"/>
                    <a:cs typeface="Arial" charset="0"/>
                  </a:rPr>
                  <a:t>The replication, for one </a:t>
                </a:r>
                <a:r>
                  <a:rPr lang="en-GB" sz="1800" dirty="0">
                    <a:latin typeface="Arial" charset="0"/>
                    <a:ea typeface="Calibri" panose="020F0502020204030204" pitchFamily="34" charset="0"/>
                    <a:cs typeface="Arial" charset="0"/>
                  </a:rPr>
                  <a:t>time period later, is: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500" dirty="0">
                    <a:effectLst/>
                    <a:latin typeface="Arial" charset="0"/>
                    <a:ea typeface="Calibri" panose="020F0502020204030204" pitchFamily="34" charset="0"/>
                    <a:cs typeface="Arial" charset="0"/>
                  </a:rPr>
                  <a:t>For the up-state: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1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=∆∙</m:t>
                    </m:r>
                    <m:sSub>
                      <m:sSub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endParaRPr lang="en-US" sz="1500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down-state: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1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=∆∙</m:t>
                    </m:r>
                    <m:sSub>
                      <m:sSub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endParaRPr lang="en-US" sz="1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3392" y="1522648"/>
                <a:ext cx="10463712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C585A-79CC-DB36-675B-84FAB5EF6DA1}"/>
              </a:ext>
            </a:extLst>
          </p:cNvPr>
          <p:cNvGrpSpPr/>
          <p:nvPr/>
        </p:nvGrpSpPr>
        <p:grpSpPr>
          <a:xfrm>
            <a:off x="409373" y="4370959"/>
            <a:ext cx="11278691" cy="2055256"/>
            <a:chOff x="499812" y="3234034"/>
            <a:chExt cx="11184864" cy="3274414"/>
          </a:xfrm>
        </p:grpSpPr>
        <p:cxnSp>
          <p:nvCxnSpPr>
            <p:cNvPr id="6" name="Rechte verbindingslijn 3">
              <a:extLst>
                <a:ext uri="{FF2B5EF4-FFF2-40B4-BE49-F238E27FC236}">
                  <a16:creationId xmlns:a16="http://schemas.microsoft.com/office/drawing/2014/main" id="{21EDA079-1FBF-5369-3B70-AE4C6A84C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246" y="3629939"/>
              <a:ext cx="2145265" cy="103889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5">
              <a:extLst>
                <a:ext uri="{FF2B5EF4-FFF2-40B4-BE49-F238E27FC236}">
                  <a16:creationId xmlns:a16="http://schemas.microsoft.com/office/drawing/2014/main" id="{993879F0-23E5-4062-4D72-E0A0CD6C62ED}"/>
                </a:ext>
              </a:extLst>
            </p:cNvPr>
            <p:cNvCxnSpPr>
              <a:cxnSpLocks/>
            </p:cNvCxnSpPr>
            <p:nvPr/>
          </p:nvCxnSpPr>
          <p:spPr>
            <a:xfrm>
              <a:off x="2338246" y="4668830"/>
              <a:ext cx="2076450" cy="122924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8D898564-0546-B030-0430-A18501447E3D}"/>
                </a:ext>
              </a:extLst>
            </p:cNvPr>
            <p:cNvSpPr txBox="1"/>
            <p:nvPr/>
          </p:nvSpPr>
          <p:spPr>
            <a:xfrm>
              <a:off x="499812" y="4104931"/>
              <a:ext cx="1838434" cy="11277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Stock: S = $10</a:t>
              </a:r>
            </a:p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Bond: B = $1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/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 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$8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max($8-$10,$0) = </a:t>
                  </a:r>
                  <a:r>
                    <a:rPr lang="en-GB" sz="1600" b="1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$0</a:t>
                  </a: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blipFill>
                  <a:blip r:embed="rId3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3838909D-A8D4-4023-E498-E7591741BB24}"/>
                </a:ext>
              </a:extLst>
            </p:cNvPr>
            <p:cNvSpPr txBox="1"/>
            <p:nvPr/>
          </p:nvSpPr>
          <p:spPr>
            <a:xfrm>
              <a:off x="2805127" y="3560968"/>
              <a:ext cx="437476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1BACEA29-76DA-011A-B898-2A5D3DAB5DCC}"/>
                </a:ext>
              </a:extLst>
            </p:cNvPr>
            <p:cNvSpPr txBox="1"/>
            <p:nvPr/>
          </p:nvSpPr>
          <p:spPr>
            <a:xfrm>
              <a:off x="2658878" y="5304354"/>
              <a:ext cx="729975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/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$12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max($12-$10,$0) = </a:t>
                  </a:r>
                  <a:r>
                    <a:rPr lang="en-GB" sz="1600" b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$2</a:t>
                  </a:r>
                </a:p>
              </p:txBody>
            </p:sp>
          </mc:Choice>
          <mc:Fallback xmlns="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blipFill>
                  <a:blip r:embed="rId4"/>
                  <a:stretch>
                    <a:fillRect l="-421" t="-2941" r="-84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ight Brace 4">
            <a:extLst>
              <a:ext uri="{FF2B5EF4-FFF2-40B4-BE49-F238E27FC236}">
                <a16:creationId xmlns:a16="http://schemas.microsoft.com/office/drawing/2014/main" id="{2441A750-47FA-7F32-7164-025E957E218B}"/>
              </a:ext>
            </a:extLst>
          </p:cNvPr>
          <p:cNvSpPr/>
          <p:nvPr/>
        </p:nvSpPr>
        <p:spPr>
          <a:xfrm>
            <a:off x="5990694" y="2728869"/>
            <a:ext cx="456776" cy="55611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4">
                <a:extLst>
                  <a:ext uri="{FF2B5EF4-FFF2-40B4-BE49-F238E27FC236}">
                    <a16:creationId xmlns:a16="http://schemas.microsoft.com/office/drawing/2014/main" id="{A47A2E31-F043-7A2E-ADD5-C5EA66430145}"/>
                  </a:ext>
                </a:extLst>
              </p:cNvPr>
              <p:cNvSpPr txBox="1"/>
              <p:nvPr/>
            </p:nvSpPr>
            <p:spPr>
              <a:xfrm>
                <a:off x="6625499" y="2487041"/>
                <a:ext cx="4460659" cy="147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 derive the number of bonds: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∆∙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Up-state: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0.5 </m:t>
                        </m:r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.03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=$3.88</m:t>
                    </m:r>
                  </m:oMath>
                </a14:m>
                <a:endParaRPr lang="en-US" sz="1600" b="0" dirty="0">
                  <a:latin typeface="Arial" panose="020B0604020202020204" pitchFamily="34" charset="0"/>
                </a:endParaRPr>
              </a:p>
              <a:p>
                <a:endParaRPr lang="en-GB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Down-state: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0.5 </m:t>
                        </m:r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sz="16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.03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=$3.88</m:t>
                    </m:r>
                  </m:oMath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kstvak 4">
                <a:extLst>
                  <a:ext uri="{FF2B5EF4-FFF2-40B4-BE49-F238E27FC236}">
                    <a16:creationId xmlns:a16="http://schemas.microsoft.com/office/drawing/2014/main" id="{A47A2E31-F043-7A2E-ADD5-C5EA6643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499" y="2487041"/>
                <a:ext cx="4460659" cy="1474763"/>
              </a:xfrm>
              <a:prstGeom prst="rect">
                <a:avLst/>
              </a:prstGeom>
              <a:blipFill>
                <a:blip r:embed="rId5"/>
                <a:stretch>
                  <a:fillRect l="-567" b="-8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19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Binomial model – step 3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final step is to determine the price of the call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price of the call option in the binomial model is as follows: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Value of call = [delta x stock price] - [bonds]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=∆∙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=0.5∙$10−$3.88=$1.12</m:t>
                      </m:r>
                    </m:oMath>
                  </m:oMathPara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C585A-79CC-DB36-675B-84FAB5EF6DA1}"/>
              </a:ext>
            </a:extLst>
          </p:cNvPr>
          <p:cNvGrpSpPr/>
          <p:nvPr/>
        </p:nvGrpSpPr>
        <p:grpSpPr>
          <a:xfrm>
            <a:off x="409373" y="4370959"/>
            <a:ext cx="11278691" cy="2055256"/>
            <a:chOff x="499812" y="3234034"/>
            <a:chExt cx="11184864" cy="3274414"/>
          </a:xfrm>
        </p:grpSpPr>
        <p:cxnSp>
          <p:nvCxnSpPr>
            <p:cNvPr id="6" name="Rechte verbindingslijn 3">
              <a:extLst>
                <a:ext uri="{FF2B5EF4-FFF2-40B4-BE49-F238E27FC236}">
                  <a16:creationId xmlns:a16="http://schemas.microsoft.com/office/drawing/2014/main" id="{21EDA079-1FBF-5369-3B70-AE4C6A84C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246" y="3629939"/>
              <a:ext cx="2145265" cy="103889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5">
              <a:extLst>
                <a:ext uri="{FF2B5EF4-FFF2-40B4-BE49-F238E27FC236}">
                  <a16:creationId xmlns:a16="http://schemas.microsoft.com/office/drawing/2014/main" id="{993879F0-23E5-4062-4D72-E0A0CD6C62ED}"/>
                </a:ext>
              </a:extLst>
            </p:cNvPr>
            <p:cNvCxnSpPr>
              <a:cxnSpLocks/>
            </p:cNvCxnSpPr>
            <p:nvPr/>
          </p:nvCxnSpPr>
          <p:spPr>
            <a:xfrm>
              <a:off x="2338246" y="4668830"/>
              <a:ext cx="2076450" cy="122924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8D898564-0546-B030-0430-A18501447E3D}"/>
                </a:ext>
              </a:extLst>
            </p:cNvPr>
            <p:cNvSpPr txBox="1"/>
            <p:nvPr/>
          </p:nvSpPr>
          <p:spPr>
            <a:xfrm>
              <a:off x="499812" y="4104931"/>
              <a:ext cx="1838434" cy="11277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Stock: S = $10</a:t>
              </a:r>
            </a:p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Bond: B = $1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/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 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$8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max($8-$10,$0) = $0</a:t>
                  </a:r>
                  <a:endParaRPr lang="en-GB" sz="16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blipFill>
                  <a:blip r:embed="rId3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3838909D-A8D4-4023-E498-E7591741BB24}"/>
                </a:ext>
              </a:extLst>
            </p:cNvPr>
            <p:cNvSpPr txBox="1"/>
            <p:nvPr/>
          </p:nvSpPr>
          <p:spPr>
            <a:xfrm>
              <a:off x="2805127" y="3560968"/>
              <a:ext cx="437476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1BACEA29-76DA-011A-B898-2A5D3DAB5DCC}"/>
                </a:ext>
              </a:extLst>
            </p:cNvPr>
            <p:cNvSpPr txBox="1"/>
            <p:nvPr/>
          </p:nvSpPr>
          <p:spPr>
            <a:xfrm>
              <a:off x="2658878" y="5304354"/>
              <a:ext cx="729975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/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$12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max($12-$10,$0) = $2</a:t>
                  </a:r>
                  <a:endParaRPr lang="en-GB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blipFill>
                  <a:blip r:embed="rId4"/>
                  <a:stretch>
                    <a:fillRect l="-421" t="-2941" r="-84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439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Binomial model – step 4 (overview)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2303872A-0E78-43B0-13AE-3D65EC0430A8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047054303"/>
                  </p:ext>
                </p:extLst>
              </p:nvPr>
            </p:nvGraphicFramePr>
            <p:xfrm>
              <a:off x="1487488" y="1856652"/>
              <a:ext cx="9337482" cy="2082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72208">
                      <a:extLst>
                        <a:ext uri="{9D8B030D-6E8A-4147-A177-3AD203B41FA5}">
                          <a16:colId xmlns:a16="http://schemas.microsoft.com/office/drawing/2014/main" val="4066708190"/>
                        </a:ext>
                      </a:extLst>
                    </a:gridCol>
                    <a:gridCol w="2367646">
                      <a:extLst>
                        <a:ext uri="{9D8B030D-6E8A-4147-A177-3AD203B41FA5}">
                          <a16:colId xmlns:a16="http://schemas.microsoft.com/office/drawing/2014/main" val="2710809080"/>
                        </a:ext>
                      </a:extLst>
                    </a:gridCol>
                    <a:gridCol w="2548814">
                      <a:extLst>
                        <a:ext uri="{9D8B030D-6E8A-4147-A177-3AD203B41FA5}">
                          <a16:colId xmlns:a16="http://schemas.microsoft.com/office/drawing/2014/main" val="2552130261"/>
                        </a:ext>
                      </a:extLst>
                    </a:gridCol>
                    <a:gridCol w="2548814">
                      <a:extLst>
                        <a:ext uri="{9D8B030D-6E8A-4147-A177-3AD203B41FA5}">
                          <a16:colId xmlns:a16="http://schemas.microsoft.com/office/drawing/2014/main" val="1546313097"/>
                        </a:ext>
                      </a:extLst>
                    </a:gridCol>
                  </a:tblGrid>
                  <a:tr h="268653">
                    <a:tc rowSpan="2"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Instrument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Period t = 0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Period t = 1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802134"/>
                      </a:ext>
                    </a:extLst>
                  </a:tr>
                  <a:tr h="26865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b="1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</a:t>
                          </a:r>
                          <a:endParaRPr lang="en-GB" sz="14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b="1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Down</a:t>
                          </a:r>
                          <a:endParaRPr lang="en-GB" sz="14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7358745"/>
                      </a:ext>
                    </a:extLst>
                  </a:tr>
                  <a:tr h="99998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Replicating portfolio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∆∙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0.5*$10 - $3.8835 =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$1.1165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∆∙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* $12 – (1.03) * $3.8835 =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$6 - $4 = $2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∆∙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* $8 – (1.03) * $3.8835 =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$4 - $4 = $0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15973"/>
                      </a:ext>
                    </a:extLst>
                  </a:tr>
                  <a:tr h="5447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Call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=$1.12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=$2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=$0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05359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2303872A-0E78-43B0-13AE-3D65EC0430A8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047054303"/>
                  </p:ext>
                </p:extLst>
              </p:nvPr>
            </p:nvGraphicFramePr>
            <p:xfrm>
              <a:off x="1487488" y="1856652"/>
              <a:ext cx="9337482" cy="2082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72208">
                      <a:extLst>
                        <a:ext uri="{9D8B030D-6E8A-4147-A177-3AD203B41FA5}">
                          <a16:colId xmlns:a16="http://schemas.microsoft.com/office/drawing/2014/main" val="4066708190"/>
                        </a:ext>
                      </a:extLst>
                    </a:gridCol>
                    <a:gridCol w="2367646">
                      <a:extLst>
                        <a:ext uri="{9D8B030D-6E8A-4147-A177-3AD203B41FA5}">
                          <a16:colId xmlns:a16="http://schemas.microsoft.com/office/drawing/2014/main" val="2710809080"/>
                        </a:ext>
                      </a:extLst>
                    </a:gridCol>
                    <a:gridCol w="2548814">
                      <a:extLst>
                        <a:ext uri="{9D8B030D-6E8A-4147-A177-3AD203B41FA5}">
                          <a16:colId xmlns:a16="http://schemas.microsoft.com/office/drawing/2014/main" val="2552130261"/>
                        </a:ext>
                      </a:extLst>
                    </a:gridCol>
                    <a:gridCol w="2548814">
                      <a:extLst>
                        <a:ext uri="{9D8B030D-6E8A-4147-A177-3AD203B41FA5}">
                          <a16:colId xmlns:a16="http://schemas.microsoft.com/office/drawing/2014/main" val="1546313097"/>
                        </a:ext>
                      </a:extLst>
                    </a:gridCol>
                  </a:tblGrid>
                  <a:tr h="268653">
                    <a:tc rowSpan="2"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Instrument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Period t = 0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Period t = 1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802134"/>
                      </a:ext>
                    </a:extLst>
                  </a:tr>
                  <a:tr h="26865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381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b="1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</a:t>
                          </a:r>
                          <a:endParaRPr lang="en-GB" sz="14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b="1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Down</a:t>
                          </a:r>
                          <a:endParaRPr lang="en-GB" sz="14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7358745"/>
                      </a:ext>
                    </a:extLst>
                  </a:tr>
                  <a:tr h="99998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Replicating portfolio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9570" t="-55696" r="-216129" b="-54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6169" t="-55696" r="-100000" b="-54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6169" t="-55696" b="-544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15973"/>
                      </a:ext>
                    </a:extLst>
                  </a:tr>
                  <a:tr h="5447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Call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9570" t="-286047" r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6169" t="-28604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6169" t="-2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053592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C585A-79CC-DB36-675B-84FAB5EF6DA1}"/>
              </a:ext>
            </a:extLst>
          </p:cNvPr>
          <p:cNvGrpSpPr/>
          <p:nvPr/>
        </p:nvGrpSpPr>
        <p:grpSpPr>
          <a:xfrm>
            <a:off x="409373" y="4370959"/>
            <a:ext cx="11278691" cy="2055256"/>
            <a:chOff x="499812" y="3234034"/>
            <a:chExt cx="11184864" cy="3274414"/>
          </a:xfrm>
        </p:grpSpPr>
        <p:cxnSp>
          <p:nvCxnSpPr>
            <p:cNvPr id="6" name="Rechte verbindingslijn 3">
              <a:extLst>
                <a:ext uri="{FF2B5EF4-FFF2-40B4-BE49-F238E27FC236}">
                  <a16:creationId xmlns:a16="http://schemas.microsoft.com/office/drawing/2014/main" id="{21EDA079-1FBF-5369-3B70-AE4C6A84C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246" y="3629939"/>
              <a:ext cx="2145265" cy="103889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5">
              <a:extLst>
                <a:ext uri="{FF2B5EF4-FFF2-40B4-BE49-F238E27FC236}">
                  <a16:creationId xmlns:a16="http://schemas.microsoft.com/office/drawing/2014/main" id="{993879F0-23E5-4062-4D72-E0A0CD6C62ED}"/>
                </a:ext>
              </a:extLst>
            </p:cNvPr>
            <p:cNvCxnSpPr>
              <a:cxnSpLocks/>
            </p:cNvCxnSpPr>
            <p:nvPr/>
          </p:nvCxnSpPr>
          <p:spPr>
            <a:xfrm>
              <a:off x="2338246" y="4668830"/>
              <a:ext cx="2076450" cy="122924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8D898564-0546-B030-0430-A18501447E3D}"/>
                </a:ext>
              </a:extLst>
            </p:cNvPr>
            <p:cNvSpPr txBox="1"/>
            <p:nvPr/>
          </p:nvSpPr>
          <p:spPr>
            <a:xfrm>
              <a:off x="499812" y="4104931"/>
              <a:ext cx="1838434" cy="11277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Stock: S = $10</a:t>
              </a:r>
            </a:p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Bond: B = $1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/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 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$8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max($8-$10,$0) = $0</a:t>
                  </a:r>
                  <a:endParaRPr lang="en-GB" sz="16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blipFill>
                  <a:blip r:embed="rId3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3838909D-A8D4-4023-E498-E7591741BB24}"/>
                </a:ext>
              </a:extLst>
            </p:cNvPr>
            <p:cNvSpPr txBox="1"/>
            <p:nvPr/>
          </p:nvSpPr>
          <p:spPr>
            <a:xfrm>
              <a:off x="2805127" y="3560968"/>
              <a:ext cx="437476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1BACEA29-76DA-011A-B898-2A5D3DAB5DCC}"/>
                </a:ext>
              </a:extLst>
            </p:cNvPr>
            <p:cNvSpPr txBox="1"/>
            <p:nvPr/>
          </p:nvSpPr>
          <p:spPr>
            <a:xfrm>
              <a:off x="2658878" y="5304354"/>
              <a:ext cx="729975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/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$12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max($12-$10,$0) = $2</a:t>
                  </a:r>
                  <a:endParaRPr lang="en-GB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blipFill>
                  <a:blip r:embed="rId4"/>
                  <a:stretch>
                    <a:fillRect l="-421" t="-2941" r="-84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3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Put option in binomial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C585A-79CC-DB36-675B-84FAB5EF6DA1}"/>
              </a:ext>
            </a:extLst>
          </p:cNvPr>
          <p:cNvGrpSpPr/>
          <p:nvPr/>
        </p:nvGrpSpPr>
        <p:grpSpPr>
          <a:xfrm>
            <a:off x="409373" y="4370959"/>
            <a:ext cx="11278691" cy="2055256"/>
            <a:chOff x="499812" y="3234034"/>
            <a:chExt cx="11184864" cy="3274414"/>
          </a:xfrm>
        </p:grpSpPr>
        <p:cxnSp>
          <p:nvCxnSpPr>
            <p:cNvPr id="6" name="Rechte verbindingslijn 3">
              <a:extLst>
                <a:ext uri="{FF2B5EF4-FFF2-40B4-BE49-F238E27FC236}">
                  <a16:creationId xmlns:a16="http://schemas.microsoft.com/office/drawing/2014/main" id="{21EDA079-1FBF-5369-3B70-AE4C6A84C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8246" y="3629939"/>
              <a:ext cx="2145265" cy="103889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5">
              <a:extLst>
                <a:ext uri="{FF2B5EF4-FFF2-40B4-BE49-F238E27FC236}">
                  <a16:creationId xmlns:a16="http://schemas.microsoft.com/office/drawing/2014/main" id="{993879F0-23E5-4062-4D72-E0A0CD6C62ED}"/>
                </a:ext>
              </a:extLst>
            </p:cNvPr>
            <p:cNvCxnSpPr>
              <a:cxnSpLocks/>
            </p:cNvCxnSpPr>
            <p:nvPr/>
          </p:nvCxnSpPr>
          <p:spPr>
            <a:xfrm>
              <a:off x="2338246" y="4668830"/>
              <a:ext cx="2076450" cy="122924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6">
              <a:extLst>
                <a:ext uri="{FF2B5EF4-FFF2-40B4-BE49-F238E27FC236}">
                  <a16:creationId xmlns:a16="http://schemas.microsoft.com/office/drawing/2014/main" id="{8D898564-0546-B030-0430-A18501447E3D}"/>
                </a:ext>
              </a:extLst>
            </p:cNvPr>
            <p:cNvSpPr txBox="1"/>
            <p:nvPr/>
          </p:nvSpPr>
          <p:spPr>
            <a:xfrm>
              <a:off x="499812" y="4104931"/>
              <a:ext cx="1838434" cy="11277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Stock: S = $10</a:t>
              </a:r>
            </a:p>
            <a:p>
              <a:pPr algn="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Bond: B = $1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/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 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$8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max($10-$8,$0) = $2</a:t>
                  </a:r>
                  <a:endParaRPr lang="en-GB" sz="16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831CB494-A437-9497-9940-DE43393C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5517232"/>
                  <a:ext cx="7174753" cy="991216"/>
                </a:xfrm>
                <a:prstGeom prst="rect">
                  <a:avLst/>
                </a:prstGeom>
                <a:blipFill>
                  <a:blip r:embed="rId2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kstvak 1">
              <a:extLst>
                <a:ext uri="{FF2B5EF4-FFF2-40B4-BE49-F238E27FC236}">
                  <a16:creationId xmlns:a16="http://schemas.microsoft.com/office/drawing/2014/main" id="{3838909D-A8D4-4023-E498-E7591741BB24}"/>
                </a:ext>
              </a:extLst>
            </p:cNvPr>
            <p:cNvSpPr txBox="1"/>
            <p:nvPr/>
          </p:nvSpPr>
          <p:spPr>
            <a:xfrm>
              <a:off x="2805127" y="3560968"/>
              <a:ext cx="437476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1BACEA29-76DA-011A-B898-2A5D3DAB5DCC}"/>
                </a:ext>
              </a:extLst>
            </p:cNvPr>
            <p:cNvSpPr txBox="1"/>
            <p:nvPr/>
          </p:nvSpPr>
          <p:spPr>
            <a:xfrm>
              <a:off x="2658878" y="5304354"/>
              <a:ext cx="729975" cy="5884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/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Stock:		Bond:			Call: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$12	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$1.03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max($10-$12,$0) = $0</a:t>
                  </a:r>
                  <a:endParaRPr lang="en-GB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kstvak 4">
                  <a:extLst>
                    <a:ext uri="{FF2B5EF4-FFF2-40B4-BE49-F238E27FC236}">
                      <a16:creationId xmlns:a16="http://schemas.microsoft.com/office/drawing/2014/main" id="{4A8A0DA4-8D2E-FD1E-0D4F-CCEED8E28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923" y="3234034"/>
                  <a:ext cx="7174753" cy="991216"/>
                </a:xfrm>
                <a:prstGeom prst="rect">
                  <a:avLst/>
                </a:prstGeom>
                <a:blipFill>
                  <a:blip r:embed="rId3"/>
                  <a:stretch>
                    <a:fillRect l="-421" t="-2941"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4CFD9586-C68F-EDD3-F912-5DEFE55D917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calculation of the put price occurs in a similar way to the call price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Option delta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spread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option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prices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spread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possible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stock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prices</m:t>
                        </m:r>
                      </m:den>
                    </m:f>
                    <m:r>
                      <a:rPr lang="en-GB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1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		</a:t>
                </a:r>
                <a:r>
                  <a:rPr lang="en-GB" sz="12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$0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$12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=−0.5</m:t>
                    </m:r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 of bonds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−∆∙</m:t>
                        </m:r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GB" sz="11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−0.5</m:t>
                            </m:r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$12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$0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.03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=$5.83</m:t>
                    </m:r>
                  </m:oMath>
                </a14:m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Value of put </a:t>
                </a: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[delta x stock price] + [bonds]</a:t>
                </a:r>
                <a:r>
                  <a:rPr lang="en-GB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=∆∙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	</a:t>
                </a:r>
                <a:r>
                  <a:rPr lang="en-GB" sz="200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−0.5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$10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$5.83=$0.83</m:t>
                    </m:r>
                  </m:oMath>
                </a14:m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4CFD9586-C68F-EDD3-F912-5DEFE55D9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648606"/>
              </a:xfrm>
              <a:blipFill>
                <a:blip r:embed="rId4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5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Multiperiod binomial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1039776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The formula for the option delta Δ can be interpreted as the sensitivity of the option’s value to changes in the stock price at each point in time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We can value the call option in the multiperiod binomial tree </a:t>
            </a:r>
            <a:r>
              <a:rPr lang="en-GB" sz="1800" b="1" dirty="0">
                <a:latin typeface="Arial" charset="0"/>
                <a:ea typeface="Arial" charset="0"/>
                <a:cs typeface="Arial" charset="0"/>
              </a:rPr>
              <a:t>by working backwards from t = </a:t>
            </a:r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23D4C-176A-5506-4AF5-D8CA8B7AF1F4}"/>
              </a:ext>
            </a:extLst>
          </p:cNvPr>
          <p:cNvGrpSpPr/>
          <p:nvPr/>
        </p:nvGrpSpPr>
        <p:grpSpPr>
          <a:xfrm>
            <a:off x="907234" y="3107265"/>
            <a:ext cx="6739907" cy="3241929"/>
            <a:chOff x="1947927" y="293623"/>
            <a:chExt cx="6739907" cy="6234274"/>
          </a:xfrm>
        </p:grpSpPr>
        <p:cxnSp>
          <p:nvCxnSpPr>
            <p:cNvPr id="5" name="Rechte verbindingslijn 11">
              <a:extLst>
                <a:ext uri="{FF2B5EF4-FFF2-40B4-BE49-F238E27FC236}">
                  <a16:creationId xmlns:a16="http://schemas.microsoft.com/office/drawing/2014/main" id="{43F5525A-ED7D-B690-0494-7CC47344D49C}"/>
                </a:ext>
              </a:extLst>
            </p:cNvPr>
            <p:cNvCxnSpPr>
              <a:cxnSpLocks/>
              <a:stCxn id="16" idx="3"/>
              <a:endCxn id="9" idx="1"/>
            </p:cNvCxnSpPr>
            <p:nvPr/>
          </p:nvCxnSpPr>
          <p:spPr>
            <a:xfrm flipV="1">
              <a:off x="3053427" y="2604868"/>
              <a:ext cx="1855226" cy="109375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13">
              <a:extLst>
                <a:ext uri="{FF2B5EF4-FFF2-40B4-BE49-F238E27FC236}">
                  <a16:creationId xmlns:a16="http://schemas.microsoft.com/office/drawing/2014/main" id="{B90EE671-11A3-BD22-B828-3FA93CE362CF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3053427" y="3698625"/>
              <a:ext cx="1868066" cy="114655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vak 17">
              <a:extLst>
                <a:ext uri="{FF2B5EF4-FFF2-40B4-BE49-F238E27FC236}">
                  <a16:creationId xmlns:a16="http://schemas.microsoft.com/office/drawing/2014/main" id="{4BD030F5-10E8-023F-DC39-0CE51FD78C58}"/>
                </a:ext>
              </a:extLst>
            </p:cNvPr>
            <p:cNvSpPr txBox="1"/>
            <p:nvPr/>
          </p:nvSpPr>
          <p:spPr>
            <a:xfrm>
              <a:off x="3110086" y="2578467"/>
              <a:ext cx="1473200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8" name="Tekstvak 18">
              <a:extLst>
                <a:ext uri="{FF2B5EF4-FFF2-40B4-BE49-F238E27FC236}">
                  <a16:creationId xmlns:a16="http://schemas.microsoft.com/office/drawing/2014/main" id="{51C8A307-7BB9-BA46-F2F5-CD65D1D93300}"/>
                </a:ext>
              </a:extLst>
            </p:cNvPr>
            <p:cNvSpPr txBox="1"/>
            <p:nvPr/>
          </p:nvSpPr>
          <p:spPr>
            <a:xfrm>
              <a:off x="3081511" y="4312196"/>
              <a:ext cx="1501775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p:sp>
          <p:nvSpPr>
            <p:cNvPr id="9" name="Tekstvak 24">
              <a:extLst>
                <a:ext uri="{FF2B5EF4-FFF2-40B4-BE49-F238E27FC236}">
                  <a16:creationId xmlns:a16="http://schemas.microsoft.com/office/drawing/2014/main" id="{1F209F96-092E-D834-F04E-7192F3C7CE58}"/>
                </a:ext>
              </a:extLst>
            </p:cNvPr>
            <p:cNvSpPr txBox="1"/>
            <p:nvPr/>
          </p:nvSpPr>
          <p:spPr>
            <a:xfrm>
              <a:off x="4908653" y="2327755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$12</a:t>
              </a:r>
            </a:p>
          </p:txBody>
        </p:sp>
        <p:cxnSp>
          <p:nvCxnSpPr>
            <p:cNvPr id="10" name="Rechte verbindingslijn 27">
              <a:extLst>
                <a:ext uri="{FF2B5EF4-FFF2-40B4-BE49-F238E27FC236}">
                  <a16:creationId xmlns:a16="http://schemas.microsoft.com/office/drawing/2014/main" id="{A184CCE5-C412-A0D2-B69E-2EEF972DAEB7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flipV="1">
              <a:off x="5746853" y="1305547"/>
              <a:ext cx="2102781" cy="129932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28">
              <a:extLst>
                <a:ext uri="{FF2B5EF4-FFF2-40B4-BE49-F238E27FC236}">
                  <a16:creationId xmlns:a16="http://schemas.microsoft.com/office/drawing/2014/main" id="{94D25ECB-4247-688F-9041-F74BB1D55B74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5746853" y="2604868"/>
              <a:ext cx="2102781" cy="110296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vak 29">
              <a:extLst>
                <a:ext uri="{FF2B5EF4-FFF2-40B4-BE49-F238E27FC236}">
                  <a16:creationId xmlns:a16="http://schemas.microsoft.com/office/drawing/2014/main" id="{60472A0E-E95A-9CBC-EC0C-CF585F4284BC}"/>
                </a:ext>
              </a:extLst>
            </p:cNvPr>
            <p:cNvSpPr txBox="1"/>
            <p:nvPr/>
          </p:nvSpPr>
          <p:spPr>
            <a:xfrm>
              <a:off x="7849634" y="3430722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3" name="Tekstvak 36">
              <a:extLst>
                <a:ext uri="{FF2B5EF4-FFF2-40B4-BE49-F238E27FC236}">
                  <a16:creationId xmlns:a16="http://schemas.microsoft.com/office/drawing/2014/main" id="{7440DA9B-70F7-E48A-624D-AB9788C2CCB6}"/>
                </a:ext>
              </a:extLst>
            </p:cNvPr>
            <p:cNvSpPr txBox="1"/>
            <p:nvPr/>
          </p:nvSpPr>
          <p:spPr>
            <a:xfrm>
              <a:off x="7849634" y="1028434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cxnSp>
          <p:nvCxnSpPr>
            <p:cNvPr id="14" name="Rechte verbindingslijn 1">
              <a:extLst>
                <a:ext uri="{FF2B5EF4-FFF2-40B4-BE49-F238E27FC236}">
                  <a16:creationId xmlns:a16="http://schemas.microsoft.com/office/drawing/2014/main" id="{655A2B25-900A-011A-DAD6-B75013C86039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 flipV="1">
              <a:off x="5759693" y="3707835"/>
              <a:ext cx="2089941" cy="113734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2">
              <a:extLst>
                <a:ext uri="{FF2B5EF4-FFF2-40B4-BE49-F238E27FC236}">
                  <a16:creationId xmlns:a16="http://schemas.microsoft.com/office/drawing/2014/main" id="{DDC1C3C3-02C4-0B39-1F92-996B3F454DAD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5759693" y="4845182"/>
              <a:ext cx="2089941" cy="140560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3">
              <a:extLst>
                <a:ext uri="{FF2B5EF4-FFF2-40B4-BE49-F238E27FC236}">
                  <a16:creationId xmlns:a16="http://schemas.microsoft.com/office/drawing/2014/main" id="{E281B57D-89B1-A598-50BC-01DA39C0C3E3}"/>
                </a:ext>
              </a:extLst>
            </p:cNvPr>
            <p:cNvSpPr txBox="1"/>
            <p:nvPr/>
          </p:nvSpPr>
          <p:spPr>
            <a:xfrm>
              <a:off x="1947927" y="3421512"/>
              <a:ext cx="1105500" cy="5542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 = $10</a:t>
              </a:r>
            </a:p>
          </p:txBody>
        </p:sp>
        <p:sp>
          <p:nvSpPr>
            <p:cNvPr id="17" name="Tekstvak 14">
              <a:extLst>
                <a:ext uri="{FF2B5EF4-FFF2-40B4-BE49-F238E27FC236}">
                  <a16:creationId xmlns:a16="http://schemas.microsoft.com/office/drawing/2014/main" id="{3952F2F0-F823-F5E1-7D75-3872D68C75BA}"/>
                </a:ext>
              </a:extLst>
            </p:cNvPr>
            <p:cNvSpPr txBox="1"/>
            <p:nvPr/>
          </p:nvSpPr>
          <p:spPr>
            <a:xfrm>
              <a:off x="4921493" y="4568069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$8</a:t>
              </a:r>
            </a:p>
          </p:txBody>
        </p:sp>
        <p:sp>
          <p:nvSpPr>
            <p:cNvPr id="18" name="Tekstvak 23">
              <a:extLst>
                <a:ext uri="{FF2B5EF4-FFF2-40B4-BE49-F238E27FC236}">
                  <a16:creationId xmlns:a16="http://schemas.microsoft.com/office/drawing/2014/main" id="{5A1E5C5C-BC2D-07FF-5AAC-44F4899A0799}"/>
                </a:ext>
              </a:extLst>
            </p:cNvPr>
            <p:cNvSpPr txBox="1"/>
            <p:nvPr/>
          </p:nvSpPr>
          <p:spPr>
            <a:xfrm>
              <a:off x="7849634" y="5973672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$6</a:t>
              </a:r>
            </a:p>
          </p:txBody>
        </p:sp>
        <p:sp>
          <p:nvSpPr>
            <p:cNvPr id="19" name="Tekstvak 25">
              <a:extLst>
                <a:ext uri="{FF2B5EF4-FFF2-40B4-BE49-F238E27FC236}">
                  <a16:creationId xmlns:a16="http://schemas.microsoft.com/office/drawing/2014/main" id="{F7F87A37-C316-99C9-604E-78F39CEDEA1C}"/>
                </a:ext>
              </a:extLst>
            </p:cNvPr>
            <p:cNvSpPr txBox="1"/>
            <p:nvPr/>
          </p:nvSpPr>
          <p:spPr>
            <a:xfrm>
              <a:off x="5807951" y="1283902"/>
              <a:ext cx="1473200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20" name="Tekstvak 26">
              <a:extLst>
                <a:ext uri="{FF2B5EF4-FFF2-40B4-BE49-F238E27FC236}">
                  <a16:creationId xmlns:a16="http://schemas.microsoft.com/office/drawing/2014/main" id="{BA606E1B-6462-2523-70CB-9A378C7B6F72}"/>
                </a:ext>
              </a:extLst>
            </p:cNvPr>
            <p:cNvSpPr txBox="1"/>
            <p:nvPr/>
          </p:nvSpPr>
          <p:spPr>
            <a:xfrm>
              <a:off x="5807951" y="5680813"/>
              <a:ext cx="1473201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p:sp>
          <p:nvSpPr>
            <p:cNvPr id="21" name="Tekstvak 31">
              <a:extLst>
                <a:ext uri="{FF2B5EF4-FFF2-40B4-BE49-F238E27FC236}">
                  <a16:creationId xmlns:a16="http://schemas.microsoft.com/office/drawing/2014/main" id="{B50B8230-0E7B-017B-7930-3FFEBD654659}"/>
                </a:ext>
              </a:extLst>
            </p:cNvPr>
            <p:cNvSpPr txBox="1"/>
            <p:nvPr/>
          </p:nvSpPr>
          <p:spPr>
            <a:xfrm>
              <a:off x="5793664" y="3119420"/>
              <a:ext cx="1501775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p:sp>
          <p:nvSpPr>
            <p:cNvPr id="22" name="Tekstvak 32">
              <a:extLst>
                <a:ext uri="{FF2B5EF4-FFF2-40B4-BE49-F238E27FC236}">
                  <a16:creationId xmlns:a16="http://schemas.microsoft.com/office/drawing/2014/main" id="{03550A86-0040-E578-F0F1-A64D68565548}"/>
                </a:ext>
              </a:extLst>
            </p:cNvPr>
            <p:cNvSpPr txBox="1"/>
            <p:nvPr/>
          </p:nvSpPr>
          <p:spPr>
            <a:xfrm>
              <a:off x="5813132" y="3800603"/>
              <a:ext cx="1473200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23" name="Tekstvak 42">
              <a:extLst>
                <a:ext uri="{FF2B5EF4-FFF2-40B4-BE49-F238E27FC236}">
                  <a16:creationId xmlns:a16="http://schemas.microsoft.com/office/drawing/2014/main" id="{422E4230-3C1A-460C-9E9C-68A9BC437CD7}"/>
                </a:ext>
              </a:extLst>
            </p:cNvPr>
            <p:cNvSpPr txBox="1"/>
            <p:nvPr/>
          </p:nvSpPr>
          <p:spPr>
            <a:xfrm>
              <a:off x="2215227" y="293623"/>
              <a:ext cx="8382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0</a:t>
              </a:r>
            </a:p>
          </p:txBody>
        </p:sp>
        <p:sp>
          <p:nvSpPr>
            <p:cNvPr id="24" name="Tekstvak 43">
              <a:extLst>
                <a:ext uri="{FF2B5EF4-FFF2-40B4-BE49-F238E27FC236}">
                  <a16:creationId xmlns:a16="http://schemas.microsoft.com/office/drawing/2014/main" id="{4EA77281-DB3C-CFA3-2A54-6D1C25897F9D}"/>
                </a:ext>
              </a:extLst>
            </p:cNvPr>
            <p:cNvSpPr txBox="1"/>
            <p:nvPr/>
          </p:nvSpPr>
          <p:spPr>
            <a:xfrm>
              <a:off x="4921493" y="293623"/>
              <a:ext cx="8382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1</a:t>
              </a:r>
            </a:p>
          </p:txBody>
        </p:sp>
        <p:sp>
          <p:nvSpPr>
            <p:cNvPr id="25" name="Tekstvak 44">
              <a:extLst>
                <a:ext uri="{FF2B5EF4-FFF2-40B4-BE49-F238E27FC236}">
                  <a16:creationId xmlns:a16="http://schemas.microsoft.com/office/drawing/2014/main" id="{8DE992EF-C9B7-95F2-3975-021A1D0B864E}"/>
                </a:ext>
              </a:extLst>
            </p:cNvPr>
            <p:cNvSpPr txBox="1"/>
            <p:nvPr/>
          </p:nvSpPr>
          <p:spPr>
            <a:xfrm>
              <a:off x="7849634" y="302967"/>
              <a:ext cx="8382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01ACA1-446A-7D7B-6EAA-B410DAAF67AF}"/>
                  </a:ext>
                </a:extLst>
              </p:cNvPr>
              <p:cNvSpPr txBox="1"/>
              <p:nvPr/>
            </p:nvSpPr>
            <p:spPr>
              <a:xfrm>
                <a:off x="7995116" y="3784233"/>
                <a:ext cx="3408759" cy="676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$4−$0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$14−$10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01ACA1-446A-7D7B-6EAA-B410DAAF6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116" y="3784233"/>
                <a:ext cx="3408759" cy="6762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kstvak 44">
            <a:extLst>
              <a:ext uri="{FF2B5EF4-FFF2-40B4-BE49-F238E27FC236}">
                <a16:creationId xmlns:a16="http://schemas.microsoft.com/office/drawing/2014/main" id="{9DA9E7F1-63B8-C7B6-D75A-CEC9E684056A}"/>
              </a:ext>
            </a:extLst>
          </p:cNvPr>
          <p:cNvSpPr txBox="1"/>
          <p:nvPr/>
        </p:nvSpPr>
        <p:spPr>
          <a:xfrm>
            <a:off x="8619375" y="30689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ption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deltas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21D5D3-DA57-EDF4-1078-507B57675597}"/>
                  </a:ext>
                </a:extLst>
              </p:cNvPr>
              <p:cNvSpPr txBox="1"/>
              <p:nvPr/>
            </p:nvSpPr>
            <p:spPr>
              <a:xfrm>
                <a:off x="7995116" y="5097742"/>
                <a:ext cx="3408759" cy="676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$0−$0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$10−$6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521D5D3-DA57-EDF4-1078-507B57675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116" y="5097742"/>
                <a:ext cx="3408759" cy="6762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Up 57">
            <a:extLst>
              <a:ext uri="{FF2B5EF4-FFF2-40B4-BE49-F238E27FC236}">
                <a16:creationId xmlns:a16="http://schemas.microsoft.com/office/drawing/2014/main" id="{E7D75562-1FF2-D596-B8A7-86845E877C0A}"/>
              </a:ext>
            </a:extLst>
          </p:cNvPr>
          <p:cNvSpPr/>
          <p:nvPr/>
        </p:nvSpPr>
        <p:spPr>
          <a:xfrm>
            <a:off x="9555479" y="5786959"/>
            <a:ext cx="288032" cy="222905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09D118-5405-7110-8D76-DA8E1A2375DC}"/>
              </a:ext>
            </a:extLst>
          </p:cNvPr>
          <p:cNvSpPr txBox="1"/>
          <p:nvPr/>
        </p:nvSpPr>
        <p:spPr>
          <a:xfrm>
            <a:off x="8252722" y="6009864"/>
            <a:ext cx="3048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call with zero payoffs in the future, also has zero value today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02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Multiperiod binomial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1039776" cy="4648606"/>
              </a:xfrm>
            </p:spPr>
            <p:txBody>
              <a:bodyPr>
                <a:normAutofit/>
              </a:bodyPr>
              <a:lstStyle/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∆∙</m:t>
                        </m:r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1∙$14−$4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1.03</m:t>
                        </m:r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=$9.709</m:t>
                    </m:r>
                  </m:oMath>
                </a14:m>
                <a:r>
                  <a:rPr lang="en-GB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=∆∙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=1∙$12−$9.709=$2.291</m:t>
                    </m:r>
                  </m:oMath>
                </a14:m>
                <a:r>
                  <a:rPr lang="en-GB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1039776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009D118-5405-7110-8D76-DA8E1A2375DC}"/>
              </a:ext>
            </a:extLst>
          </p:cNvPr>
          <p:cNvSpPr txBox="1"/>
          <p:nvPr/>
        </p:nvSpPr>
        <p:spPr>
          <a:xfrm>
            <a:off x="6228442" y="2449744"/>
            <a:ext cx="4474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of call option in the up-state at t = 1</a:t>
            </a:r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193188-FDAB-AA35-8264-48D99D0C6AA4}"/>
              </a:ext>
            </a:extLst>
          </p:cNvPr>
          <p:cNvCxnSpPr>
            <a:cxnSpLocks/>
          </p:cNvCxnSpPr>
          <p:nvPr/>
        </p:nvCxnSpPr>
        <p:spPr>
          <a:xfrm flipH="1">
            <a:off x="5691971" y="2628963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FE6F36-27C3-0BD9-479C-7B73C8D3634E}"/>
              </a:ext>
            </a:extLst>
          </p:cNvPr>
          <p:cNvGrpSpPr/>
          <p:nvPr/>
        </p:nvGrpSpPr>
        <p:grpSpPr>
          <a:xfrm>
            <a:off x="911424" y="3220873"/>
            <a:ext cx="6739907" cy="3241929"/>
            <a:chOff x="1947927" y="293623"/>
            <a:chExt cx="6739907" cy="6234274"/>
          </a:xfrm>
        </p:grpSpPr>
        <p:cxnSp>
          <p:nvCxnSpPr>
            <p:cNvPr id="32" name="Rechte verbindingslijn 11">
              <a:extLst>
                <a:ext uri="{FF2B5EF4-FFF2-40B4-BE49-F238E27FC236}">
                  <a16:creationId xmlns:a16="http://schemas.microsoft.com/office/drawing/2014/main" id="{B54BC8A8-A371-EC9F-7B3F-342819D7DE87}"/>
                </a:ext>
              </a:extLst>
            </p:cNvPr>
            <p:cNvCxnSpPr>
              <a:cxnSpLocks/>
              <a:stCxn id="43" idx="3"/>
              <a:endCxn id="36" idx="1"/>
            </p:cNvCxnSpPr>
            <p:nvPr/>
          </p:nvCxnSpPr>
          <p:spPr>
            <a:xfrm flipV="1">
              <a:off x="3053427" y="2604868"/>
              <a:ext cx="1855226" cy="109375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13">
              <a:extLst>
                <a:ext uri="{FF2B5EF4-FFF2-40B4-BE49-F238E27FC236}">
                  <a16:creationId xmlns:a16="http://schemas.microsoft.com/office/drawing/2014/main" id="{60B821BF-9409-8060-0CAD-891179C8A97B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3053427" y="3698625"/>
              <a:ext cx="1868066" cy="114655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17">
              <a:extLst>
                <a:ext uri="{FF2B5EF4-FFF2-40B4-BE49-F238E27FC236}">
                  <a16:creationId xmlns:a16="http://schemas.microsoft.com/office/drawing/2014/main" id="{AD6A2F97-40CC-60D3-F244-E2E5AC337BED}"/>
                </a:ext>
              </a:extLst>
            </p:cNvPr>
            <p:cNvSpPr txBox="1"/>
            <p:nvPr/>
          </p:nvSpPr>
          <p:spPr>
            <a:xfrm>
              <a:off x="3110086" y="2578467"/>
              <a:ext cx="1473200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35" name="Tekstvak 18">
              <a:extLst>
                <a:ext uri="{FF2B5EF4-FFF2-40B4-BE49-F238E27FC236}">
                  <a16:creationId xmlns:a16="http://schemas.microsoft.com/office/drawing/2014/main" id="{CE7CE2CC-FCEE-29C3-12C1-009A9AA6F5E6}"/>
                </a:ext>
              </a:extLst>
            </p:cNvPr>
            <p:cNvSpPr txBox="1"/>
            <p:nvPr/>
          </p:nvSpPr>
          <p:spPr>
            <a:xfrm>
              <a:off x="3081511" y="4312196"/>
              <a:ext cx="1501775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p:sp>
          <p:nvSpPr>
            <p:cNvPr id="36" name="Tekstvak 24">
              <a:extLst>
                <a:ext uri="{FF2B5EF4-FFF2-40B4-BE49-F238E27FC236}">
                  <a16:creationId xmlns:a16="http://schemas.microsoft.com/office/drawing/2014/main" id="{0B238C8F-C434-A082-78DA-4CAB17431FBC}"/>
                </a:ext>
              </a:extLst>
            </p:cNvPr>
            <p:cNvSpPr txBox="1"/>
            <p:nvPr/>
          </p:nvSpPr>
          <p:spPr>
            <a:xfrm>
              <a:off x="4908653" y="2327755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$12</a:t>
              </a:r>
            </a:p>
          </p:txBody>
        </p:sp>
        <p:cxnSp>
          <p:nvCxnSpPr>
            <p:cNvPr id="37" name="Rechte verbindingslijn 27">
              <a:extLst>
                <a:ext uri="{FF2B5EF4-FFF2-40B4-BE49-F238E27FC236}">
                  <a16:creationId xmlns:a16="http://schemas.microsoft.com/office/drawing/2014/main" id="{6AF9CCB2-D692-91F9-E098-92304D0833F2}"/>
                </a:ext>
              </a:extLst>
            </p:cNvPr>
            <p:cNvCxnSpPr>
              <a:cxnSpLocks/>
              <a:stCxn id="36" idx="3"/>
              <a:endCxn id="40" idx="1"/>
            </p:cNvCxnSpPr>
            <p:nvPr/>
          </p:nvCxnSpPr>
          <p:spPr>
            <a:xfrm flipV="1">
              <a:off x="5746853" y="1305547"/>
              <a:ext cx="2102781" cy="1299321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>
              <a:extLst>
                <a:ext uri="{FF2B5EF4-FFF2-40B4-BE49-F238E27FC236}">
                  <a16:creationId xmlns:a16="http://schemas.microsoft.com/office/drawing/2014/main" id="{4C18651E-688A-D9A6-41CB-C637E4B47923}"/>
                </a:ext>
              </a:extLst>
            </p:cNvPr>
            <p:cNvCxnSpPr>
              <a:cxnSpLocks/>
              <a:stCxn id="36" idx="3"/>
              <a:endCxn id="39" idx="1"/>
            </p:cNvCxnSpPr>
            <p:nvPr/>
          </p:nvCxnSpPr>
          <p:spPr>
            <a:xfrm>
              <a:off x="5746853" y="2604868"/>
              <a:ext cx="2102781" cy="110296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C6B18813-7C5B-B54A-6439-A91CCD02A399}"/>
                </a:ext>
              </a:extLst>
            </p:cNvPr>
            <p:cNvSpPr txBox="1"/>
            <p:nvPr/>
          </p:nvSpPr>
          <p:spPr>
            <a:xfrm>
              <a:off x="7849634" y="3430722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0" name="Tekstvak 36">
              <a:extLst>
                <a:ext uri="{FF2B5EF4-FFF2-40B4-BE49-F238E27FC236}">
                  <a16:creationId xmlns:a16="http://schemas.microsoft.com/office/drawing/2014/main" id="{61A972C7-9859-AE25-381B-B28848CFB9E1}"/>
                </a:ext>
              </a:extLst>
            </p:cNvPr>
            <p:cNvSpPr txBox="1"/>
            <p:nvPr/>
          </p:nvSpPr>
          <p:spPr>
            <a:xfrm>
              <a:off x="7849634" y="1028434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cxnSp>
          <p:nvCxnSpPr>
            <p:cNvPr id="41" name="Rechte verbindingslijn 1">
              <a:extLst>
                <a:ext uri="{FF2B5EF4-FFF2-40B4-BE49-F238E27FC236}">
                  <a16:creationId xmlns:a16="http://schemas.microsoft.com/office/drawing/2014/main" id="{5F0EF794-3C8A-2CF7-C7F5-D64CB093A2FE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 flipV="1">
              <a:off x="5759693" y="3707835"/>
              <a:ext cx="2089941" cy="113734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2">
              <a:extLst>
                <a:ext uri="{FF2B5EF4-FFF2-40B4-BE49-F238E27FC236}">
                  <a16:creationId xmlns:a16="http://schemas.microsoft.com/office/drawing/2014/main" id="{51CBD138-1743-6364-3C4B-5E8E1260366C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>
              <a:off x="5759693" y="4845182"/>
              <a:ext cx="2089941" cy="140560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3">
              <a:extLst>
                <a:ext uri="{FF2B5EF4-FFF2-40B4-BE49-F238E27FC236}">
                  <a16:creationId xmlns:a16="http://schemas.microsoft.com/office/drawing/2014/main" id="{92BE8653-597E-EB2B-538F-20CED7BDE972}"/>
                </a:ext>
              </a:extLst>
            </p:cNvPr>
            <p:cNvSpPr txBox="1"/>
            <p:nvPr/>
          </p:nvSpPr>
          <p:spPr>
            <a:xfrm>
              <a:off x="1947927" y="3421512"/>
              <a:ext cx="1105500" cy="5542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 = $10</a:t>
              </a:r>
            </a:p>
          </p:txBody>
        </p:sp>
        <p:sp>
          <p:nvSpPr>
            <p:cNvPr id="44" name="Tekstvak 14">
              <a:extLst>
                <a:ext uri="{FF2B5EF4-FFF2-40B4-BE49-F238E27FC236}">
                  <a16:creationId xmlns:a16="http://schemas.microsoft.com/office/drawing/2014/main" id="{F9E1CEF5-835A-2E92-8510-E46C94DA6C65}"/>
                </a:ext>
              </a:extLst>
            </p:cNvPr>
            <p:cNvSpPr txBox="1"/>
            <p:nvPr/>
          </p:nvSpPr>
          <p:spPr>
            <a:xfrm>
              <a:off x="4921493" y="4568069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$8</a:t>
              </a:r>
            </a:p>
          </p:txBody>
        </p:sp>
        <p:sp>
          <p:nvSpPr>
            <p:cNvPr id="45" name="Tekstvak 23">
              <a:extLst>
                <a:ext uri="{FF2B5EF4-FFF2-40B4-BE49-F238E27FC236}">
                  <a16:creationId xmlns:a16="http://schemas.microsoft.com/office/drawing/2014/main" id="{CEB436ED-582C-AB4C-7828-E115FB167C3A}"/>
                </a:ext>
              </a:extLst>
            </p:cNvPr>
            <p:cNvSpPr txBox="1"/>
            <p:nvPr/>
          </p:nvSpPr>
          <p:spPr>
            <a:xfrm>
              <a:off x="7849634" y="5973672"/>
              <a:ext cx="838200" cy="554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$6</a:t>
              </a:r>
            </a:p>
          </p:txBody>
        </p:sp>
        <p:sp>
          <p:nvSpPr>
            <p:cNvPr id="46" name="Tekstvak 25">
              <a:extLst>
                <a:ext uri="{FF2B5EF4-FFF2-40B4-BE49-F238E27FC236}">
                  <a16:creationId xmlns:a16="http://schemas.microsoft.com/office/drawing/2014/main" id="{16ABE4B2-0DE8-5F40-6CF1-070E1CE54433}"/>
                </a:ext>
              </a:extLst>
            </p:cNvPr>
            <p:cNvSpPr txBox="1"/>
            <p:nvPr/>
          </p:nvSpPr>
          <p:spPr>
            <a:xfrm>
              <a:off x="5807951" y="1283902"/>
              <a:ext cx="1473200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47" name="Tekstvak 26">
              <a:extLst>
                <a:ext uri="{FF2B5EF4-FFF2-40B4-BE49-F238E27FC236}">
                  <a16:creationId xmlns:a16="http://schemas.microsoft.com/office/drawing/2014/main" id="{D1DE4276-3529-F0EE-2B03-9C7B1B2C9452}"/>
                </a:ext>
              </a:extLst>
            </p:cNvPr>
            <p:cNvSpPr txBox="1"/>
            <p:nvPr/>
          </p:nvSpPr>
          <p:spPr>
            <a:xfrm>
              <a:off x="5807951" y="5680813"/>
              <a:ext cx="1473201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p:sp>
          <p:nvSpPr>
            <p:cNvPr id="48" name="Tekstvak 31">
              <a:extLst>
                <a:ext uri="{FF2B5EF4-FFF2-40B4-BE49-F238E27FC236}">
                  <a16:creationId xmlns:a16="http://schemas.microsoft.com/office/drawing/2014/main" id="{7BC92801-0AD0-6420-06D8-7A704048D943}"/>
                </a:ext>
              </a:extLst>
            </p:cNvPr>
            <p:cNvSpPr txBox="1"/>
            <p:nvPr/>
          </p:nvSpPr>
          <p:spPr>
            <a:xfrm>
              <a:off x="5793664" y="3119420"/>
              <a:ext cx="1501775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down</a:t>
              </a:r>
            </a:p>
          </p:txBody>
        </p:sp>
        <p:sp>
          <p:nvSpPr>
            <p:cNvPr id="49" name="Tekstvak 32">
              <a:extLst>
                <a:ext uri="{FF2B5EF4-FFF2-40B4-BE49-F238E27FC236}">
                  <a16:creationId xmlns:a16="http://schemas.microsoft.com/office/drawing/2014/main" id="{47D60937-1985-C5C8-13DC-61B104A08509}"/>
                </a:ext>
              </a:extLst>
            </p:cNvPr>
            <p:cNvSpPr txBox="1"/>
            <p:nvPr/>
          </p:nvSpPr>
          <p:spPr>
            <a:xfrm>
              <a:off x="5813132" y="3800603"/>
              <a:ext cx="1473200" cy="481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up</a:t>
              </a:r>
            </a:p>
          </p:txBody>
        </p:sp>
        <p:sp>
          <p:nvSpPr>
            <p:cNvPr id="50" name="Tekstvak 42">
              <a:extLst>
                <a:ext uri="{FF2B5EF4-FFF2-40B4-BE49-F238E27FC236}">
                  <a16:creationId xmlns:a16="http://schemas.microsoft.com/office/drawing/2014/main" id="{0089B218-ED53-DEC5-CF0B-CE905EB3D420}"/>
                </a:ext>
              </a:extLst>
            </p:cNvPr>
            <p:cNvSpPr txBox="1"/>
            <p:nvPr/>
          </p:nvSpPr>
          <p:spPr>
            <a:xfrm>
              <a:off x="2215227" y="293623"/>
              <a:ext cx="8382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0</a:t>
              </a:r>
            </a:p>
          </p:txBody>
        </p:sp>
        <p:sp>
          <p:nvSpPr>
            <p:cNvPr id="51" name="Tekstvak 43">
              <a:extLst>
                <a:ext uri="{FF2B5EF4-FFF2-40B4-BE49-F238E27FC236}">
                  <a16:creationId xmlns:a16="http://schemas.microsoft.com/office/drawing/2014/main" id="{BB4C0363-AA5D-5AC4-D1E6-7C3ACA0DCFD3}"/>
                </a:ext>
              </a:extLst>
            </p:cNvPr>
            <p:cNvSpPr txBox="1"/>
            <p:nvPr/>
          </p:nvSpPr>
          <p:spPr>
            <a:xfrm>
              <a:off x="4921493" y="293623"/>
              <a:ext cx="8382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1</a:t>
              </a:r>
            </a:p>
          </p:txBody>
        </p:sp>
        <p:sp>
          <p:nvSpPr>
            <p:cNvPr id="52" name="Tekstvak 44">
              <a:extLst>
                <a:ext uri="{FF2B5EF4-FFF2-40B4-BE49-F238E27FC236}">
                  <a16:creationId xmlns:a16="http://schemas.microsoft.com/office/drawing/2014/main" id="{FBDAF1CB-B946-FDEE-5AEF-4F1D89990DC2}"/>
                </a:ext>
              </a:extLst>
            </p:cNvPr>
            <p:cNvSpPr txBox="1"/>
            <p:nvPr/>
          </p:nvSpPr>
          <p:spPr>
            <a:xfrm>
              <a:off x="7849634" y="302967"/>
              <a:ext cx="8382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48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Multiperiod binomial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1039776" cy="464860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$2.291−$0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$12−$8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=0.573</m:t>
                    </m:r>
                  </m:oMath>
                </a14:m>
                <a:r>
                  <a:rPr lang="en-GB" sz="1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∆∙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0.573∙$12−$2.291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1.03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</a:rPr>
                      <m:t>=$4.449</m:t>
                    </m:r>
                  </m:oMath>
                </a14:m>
                <a:r>
                  <a:rPr lang="en-GB" sz="1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=∆∙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=0.573∙$10−$4.449=$1.279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1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1039776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C6100C7-0231-3C69-B102-0782B198D2D7}"/>
              </a:ext>
            </a:extLst>
          </p:cNvPr>
          <p:cNvGrpSpPr/>
          <p:nvPr/>
        </p:nvGrpSpPr>
        <p:grpSpPr>
          <a:xfrm>
            <a:off x="2287716" y="3931200"/>
            <a:ext cx="7929495" cy="2448906"/>
            <a:chOff x="1199456" y="3841001"/>
            <a:chExt cx="7929495" cy="2448906"/>
          </a:xfrm>
        </p:grpSpPr>
        <p:sp>
          <p:nvSpPr>
            <p:cNvPr id="10" name="Tekstvak 43">
              <a:extLst>
                <a:ext uri="{FF2B5EF4-FFF2-40B4-BE49-F238E27FC236}">
                  <a16:creationId xmlns:a16="http://schemas.microsoft.com/office/drawing/2014/main" id="{CF475CA7-C9DC-3BB6-4306-F103933F7B19}"/>
                </a:ext>
              </a:extLst>
            </p:cNvPr>
            <p:cNvSpPr txBox="1"/>
            <p:nvPr/>
          </p:nvSpPr>
          <p:spPr>
            <a:xfrm>
              <a:off x="1394875" y="3841001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0</a:t>
              </a:r>
            </a:p>
          </p:txBody>
        </p:sp>
        <p:sp>
          <p:nvSpPr>
            <p:cNvPr id="11" name="Tekstvak 44">
              <a:extLst>
                <a:ext uri="{FF2B5EF4-FFF2-40B4-BE49-F238E27FC236}">
                  <a16:creationId xmlns:a16="http://schemas.microsoft.com/office/drawing/2014/main" id="{5D008C34-DEA7-56CD-2A55-6F4AB440BAD2}"/>
                </a:ext>
              </a:extLst>
            </p:cNvPr>
            <p:cNvSpPr txBox="1"/>
            <p:nvPr/>
          </p:nvSpPr>
          <p:spPr>
            <a:xfrm>
              <a:off x="5917652" y="3841001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 = 1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532E3D-FD3D-08AE-9089-B4D121531411}"/>
                </a:ext>
              </a:extLst>
            </p:cNvPr>
            <p:cNvGrpSpPr/>
            <p:nvPr/>
          </p:nvGrpSpPr>
          <p:grpSpPr>
            <a:xfrm>
              <a:off x="1199456" y="4140593"/>
              <a:ext cx="7929495" cy="2149314"/>
              <a:chOff x="911425" y="2924430"/>
              <a:chExt cx="7929495" cy="3317059"/>
            </a:xfrm>
          </p:grpSpPr>
          <p:sp>
            <p:nvSpPr>
              <p:cNvPr id="5" name="Tekstvak 24">
                <a:extLst>
                  <a:ext uri="{FF2B5EF4-FFF2-40B4-BE49-F238E27FC236}">
                    <a16:creationId xmlns:a16="http://schemas.microsoft.com/office/drawing/2014/main" id="{0534B213-1ED7-DDA5-5E91-711A0E4F6534}"/>
                  </a:ext>
                </a:extLst>
              </p:cNvPr>
              <p:cNvSpPr txBox="1"/>
              <p:nvPr/>
            </p:nvSpPr>
            <p:spPr>
              <a:xfrm>
                <a:off x="911425" y="4407617"/>
                <a:ext cx="122903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 = $10</a:t>
                </a:r>
              </a:p>
            </p:txBody>
          </p:sp>
          <p:cxnSp>
            <p:nvCxnSpPr>
              <p:cNvPr id="6" name="Rechte verbindingslijn 27">
                <a:extLst>
                  <a:ext uri="{FF2B5EF4-FFF2-40B4-BE49-F238E27FC236}">
                    <a16:creationId xmlns:a16="http://schemas.microsoft.com/office/drawing/2014/main" id="{D7254FA7-35F1-8DB7-FE43-C962DF663B72}"/>
                  </a:ext>
                </a:extLst>
              </p:cNvPr>
              <p:cNvCxnSpPr>
                <a:cxnSpLocks/>
                <a:stCxn id="5" idx="3"/>
                <a:endCxn id="12" idx="1"/>
              </p:cNvCxnSpPr>
              <p:nvPr/>
            </p:nvCxnSpPr>
            <p:spPr>
              <a:xfrm flipV="1">
                <a:off x="2140463" y="3470674"/>
                <a:ext cx="2443369" cy="1136997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echte verbindingslijn 28">
                <a:extLst>
                  <a:ext uri="{FF2B5EF4-FFF2-40B4-BE49-F238E27FC236}">
                    <a16:creationId xmlns:a16="http://schemas.microsoft.com/office/drawing/2014/main" id="{F38CC1EB-6BAF-1B43-A976-6E34969A9561}"/>
                  </a:ext>
                </a:extLst>
              </p:cNvPr>
              <p:cNvCxnSpPr>
                <a:cxnSpLocks/>
                <a:stCxn id="5" idx="3"/>
                <a:endCxn id="13" idx="1"/>
              </p:cNvCxnSpPr>
              <p:nvPr/>
            </p:nvCxnSpPr>
            <p:spPr>
              <a:xfrm>
                <a:off x="2140463" y="4607671"/>
                <a:ext cx="2443369" cy="1087574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kstvak 25">
                <a:extLst>
                  <a:ext uri="{FF2B5EF4-FFF2-40B4-BE49-F238E27FC236}">
                    <a16:creationId xmlns:a16="http://schemas.microsoft.com/office/drawing/2014/main" id="{60BD4D2E-57A4-1B6B-7E7C-E13548AD65B6}"/>
                  </a:ext>
                </a:extLst>
              </p:cNvPr>
              <p:cNvSpPr txBox="1"/>
              <p:nvPr/>
            </p:nvSpPr>
            <p:spPr>
              <a:xfrm>
                <a:off x="2304971" y="3485175"/>
                <a:ext cx="1473200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up</a:t>
                </a:r>
              </a:p>
            </p:txBody>
          </p:sp>
          <p:sp>
            <p:nvSpPr>
              <p:cNvPr id="9" name="Tekstvak 31">
                <a:extLst>
                  <a:ext uri="{FF2B5EF4-FFF2-40B4-BE49-F238E27FC236}">
                    <a16:creationId xmlns:a16="http://schemas.microsoft.com/office/drawing/2014/main" id="{200B62BA-5EAF-B6F4-B5A5-62A2792DB3CD}"/>
                  </a:ext>
                </a:extLst>
              </p:cNvPr>
              <p:cNvSpPr txBox="1"/>
              <p:nvPr/>
            </p:nvSpPr>
            <p:spPr>
              <a:xfrm>
                <a:off x="2290683" y="5206062"/>
                <a:ext cx="1501775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down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kstvak 4">
                    <a:extLst>
                      <a:ext uri="{FF2B5EF4-FFF2-40B4-BE49-F238E27FC236}">
                        <a16:creationId xmlns:a16="http://schemas.microsoft.com/office/drawing/2014/main" id="{E65A62D1-C694-1B81-E533-220E0A11D9E8}"/>
                      </a:ext>
                    </a:extLst>
                  </p:cNvPr>
                  <p:cNvSpPr txBox="1"/>
                  <p:nvPr/>
                </p:nvSpPr>
                <p:spPr>
                  <a:xfrm>
                    <a:off x="4583832" y="2924430"/>
                    <a:ext cx="4257088" cy="109248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Stock:		Call: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$12	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a14:m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$2.291</a:t>
                    </a:r>
                  </a:p>
                </p:txBody>
              </p:sp>
            </mc:Choice>
            <mc:Fallback xmlns="">
              <p:sp>
                <p:nvSpPr>
                  <p:cNvPr id="12" name="Tekstvak 4">
                    <a:extLst>
                      <a:ext uri="{FF2B5EF4-FFF2-40B4-BE49-F238E27FC236}">
                        <a16:creationId xmlns:a16="http://schemas.microsoft.com/office/drawing/2014/main" id="{E65A62D1-C694-1B81-E533-220E0A11D9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3832" y="2924430"/>
                    <a:ext cx="4257088" cy="10924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76" t="-3448" b="-16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kstvak 5">
                    <a:extLst>
                      <a:ext uri="{FF2B5EF4-FFF2-40B4-BE49-F238E27FC236}">
                        <a16:creationId xmlns:a16="http://schemas.microsoft.com/office/drawing/2014/main" id="{79A23A7B-8D67-187E-CE78-0EE4662F8334}"/>
                      </a:ext>
                    </a:extLst>
                  </p:cNvPr>
                  <p:cNvSpPr txBox="1"/>
                  <p:nvPr/>
                </p:nvSpPr>
                <p:spPr>
                  <a:xfrm>
                    <a:off x="4583832" y="5149001"/>
                    <a:ext cx="4257088" cy="109248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Stock:		Call: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$8		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a14:m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$0</a:t>
                    </a:r>
                  </a:p>
                </p:txBody>
              </p:sp>
            </mc:Choice>
            <mc:Fallback xmlns="">
              <p:sp>
                <p:nvSpPr>
                  <p:cNvPr id="13" name="Tekstvak 5">
                    <a:extLst>
                      <a:ext uri="{FF2B5EF4-FFF2-40B4-BE49-F238E27FC236}">
                        <a16:creationId xmlns:a16="http://schemas.microsoft.com/office/drawing/2014/main" id="{79A23A7B-8D67-187E-CE78-0EE4662F8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3832" y="5149001"/>
                    <a:ext cx="4257088" cy="10924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76" t="-3448" b="-155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1A999C6-A994-DF8D-4C89-2B2451922D3A}"/>
              </a:ext>
            </a:extLst>
          </p:cNvPr>
          <p:cNvSpPr txBox="1"/>
          <p:nvPr/>
        </p:nvSpPr>
        <p:spPr>
          <a:xfrm>
            <a:off x="6384032" y="2363464"/>
            <a:ext cx="4257087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of call option at t = 0,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Slightly higher than the one-period call with a value of $1.12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F5387C-DD35-581F-8FC8-84037EF4F0A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663952" y="2825129"/>
            <a:ext cx="720080" cy="461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42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Option pricing models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29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844824"/>
            <a:ext cx="10463712" cy="46085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binomial option pricing model for two periods</a:t>
            </a: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multiperiod binomial option pricing model for multiple periods</a:t>
            </a:r>
          </a:p>
          <a:p>
            <a:pPr lvl="1">
              <a:lnSpc>
                <a:spcPct val="150000"/>
              </a:lnSpc>
              <a:buSzPct val="80000"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Refine the tree by cutting the maturity of call option in ever smaller periods</a:t>
            </a:r>
          </a:p>
          <a:p>
            <a:pPr lvl="1">
              <a:lnSpc>
                <a:spcPct val="150000"/>
              </a:lnSpc>
              <a:buSzPct val="80000"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Ending up in a continuous returns distribution</a:t>
            </a:r>
          </a:p>
          <a:p>
            <a:pPr lvl="1">
              <a:lnSpc>
                <a:spcPct val="150000"/>
              </a:lnSpc>
              <a:buSzPct val="110000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Black-Scholes option pricing model</a:t>
            </a:r>
          </a:p>
          <a:p>
            <a:pPr lvl="1">
              <a:lnSpc>
                <a:spcPct val="150000"/>
              </a:lnSpc>
              <a:buSzPct val="80000"/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Based on normal distribution of returns</a:t>
            </a:r>
          </a:p>
          <a:p>
            <a:pPr lvl="1">
              <a:lnSpc>
                <a:spcPct val="150000"/>
              </a:lnSpc>
            </a:pPr>
            <a:endParaRPr lang="en-US" sz="21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875F8D02-D165-5602-AD06-3628EBC66648}"/>
              </a:ext>
            </a:extLst>
          </p:cNvPr>
          <p:cNvCxnSpPr>
            <a:cxnSpLocks/>
          </p:cNvCxnSpPr>
          <p:nvPr/>
        </p:nvCxnSpPr>
        <p:spPr>
          <a:xfrm flipV="1">
            <a:off x="6384032" y="5733256"/>
            <a:ext cx="1080120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D2B48BE-278E-EAB7-31E2-56BA68AA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4470400"/>
            <a:ext cx="43688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6357" y="1522648"/>
            <a:ext cx="11521280" cy="51127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Options are contracts that give the owner the right to buy or sell a security at a pre-specified price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Discussion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Financial options can be used to deal with uncertainty (e.g. declining price)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real option is the opportunity to make a particular business decision, exemplifying the value of flexibility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Real options on F can have E or S drivers: payoff in terms of F, but with E or S as the underlying values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Companies have a lot of put options against society, but awareness of them is low: this calls for integrated value expressed in real options</a:t>
            </a:r>
          </a:p>
        </p:txBody>
      </p:sp>
    </p:spTree>
    <p:extLst>
      <p:ext uri="{BB962C8B-B14F-4D97-AF65-F5344CB8AC3E}">
        <p14:creationId xmlns:p14="http://schemas.microsoft.com/office/powerpoint/2010/main" val="98349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Black-Scholes option pricing model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30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7393" y="1522648"/>
                <a:ext cx="10463712" cy="49366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latin typeface="Arial" charset="0"/>
                    <a:ea typeface="Arial" charset="0"/>
                    <a:cs typeface="Arial" charset="0"/>
                  </a:rPr>
                  <a:t>The Black-Scholes formula for the price of a call on a non-dividend paying stock follows the set-up of the binominal model:</a:t>
                </a:r>
              </a:p>
              <a:p>
                <a:pPr marL="0" marR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Value of call = [delta x stock price] – [bonds] 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GB" sz="105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05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GB" sz="105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)∙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𝑃𝑉</m:t>
                      </m:r>
                      <m:d>
                        <m:dPr>
                          <m:ctrlPr>
                            <a:rPr lang="en-GB" sz="105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marR="0" indent="0" algn="just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pPr marL="414020" indent="-285750" algn="just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current price of the underlying stock</a:t>
                </a:r>
              </a:p>
              <a:p>
                <a:pPr marL="414020" indent="-285750" algn="just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𝑃𝑉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present value of a risk-free zero-coupon bond that pays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4020" indent="-285750" algn="just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exercise price</a:t>
                </a:r>
              </a:p>
              <a:p>
                <a:pPr marL="414020" indent="-285750" algn="just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cumulative normal probability distribution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4020" indent="-285750" algn="just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ln</m:t>
                        </m:r>
                        <m: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⁡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[</m:t>
                        </m:r>
                        <m:f>
                          <m:fPr>
                            <m:type m:val="lin"/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𝑃𝑉</m:t>
                            </m:r>
                            <m:d>
                              <m:d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𝐾</m:t>
                                </m:r>
                              </m:e>
                            </m:d>
                          </m:den>
                        </m:f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]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√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𝜎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√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4020" indent="-285750" algn="just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√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14020" indent="-28575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annual volatility of the stock’s returns</a:t>
                </a:r>
              </a:p>
              <a:p>
                <a:pPr marL="414020" indent="-28575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refers to the number of years until expiration</a:t>
                </a:r>
                <a:endParaRPr lang="en-US" sz="1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7393" y="1522648"/>
                <a:ext cx="10463712" cy="4936638"/>
              </a:xfrm>
              <a:blipFill>
                <a:blip r:embed="rId2"/>
                <a:stretch>
                  <a:fillRect l="-485" r="-4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5F5237-2D37-A49D-5720-2775CDD4A93E}"/>
              </a:ext>
            </a:extLst>
          </p:cNvPr>
          <p:cNvCxnSpPr>
            <a:cxnSpLocks/>
          </p:cNvCxnSpPr>
          <p:nvPr/>
        </p:nvCxnSpPr>
        <p:spPr>
          <a:xfrm>
            <a:off x="6600056" y="4725144"/>
            <a:ext cx="794864" cy="257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3CFC75-59E9-7D53-CBAA-984DD75F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4290821"/>
            <a:ext cx="4381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7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European dividend paying stocks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31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628800"/>
                <a:ext cx="9599616" cy="46486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Black-Scholes formulas are derived for non-dividend paying stocks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They can easily be adjusted for dividend paying stocks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European call option holder has no rights to any dividends paid out prior to expiration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European options can only be exercised at the expiration date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American options allow the owner to exercise the option at any time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European call options, we can deduct the present value of missed dividends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𝑃𝑉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𝐷𝑖𝑣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the stock price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𝑃𝑉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𝐷𝑖𝑣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628800"/>
                <a:ext cx="9599616" cy="46486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314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Implied volatility &amp; risk of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64390" y="1628800"/>
                <a:ext cx="11323674" cy="482453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9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While most parameters are easy to calculate, volatility of stock price σ is more difficult to calculate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most direct way is to calculate a stock’s volatility from historical stock prices 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Traders sometimes take a shortcut by deriving a stock’s volatility from current market prices of traded options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Estimating a stock’s volatility that is implied by an option’s market price is called implied volatility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GB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derive the risk of an option from the underlying replicating portfolio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beta of the option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𝑜𝑝𝑡𝑖𝑜𝑛</m:t>
                        </m:r>
                      </m:sub>
                    </m:sSub>
                  </m:oMath>
                </a14:m>
                <a:r>
                  <a:rPr lang="en-GB" sz="1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a weighted average of the beta of the stock and the bond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𝑜𝑝𝑡𝑖𝑜𝑛</m:t>
                          </m:r>
                        </m:sub>
                      </m:sSub>
                      <m:r>
                        <a:rPr lang="en-GB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∆∙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∆∙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</m:den>
                      </m:f>
                      <m:r>
                        <a:rPr lang="en-GB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2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𝑠𝑡𝑜𝑐𝑘</m:t>
                          </m:r>
                        </m:sub>
                      </m:sSub>
                      <m:r>
                        <a:rPr lang="en-GB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2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∆∙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</m:t>
                          </m:r>
                        </m:den>
                      </m:f>
                      <m:r>
                        <a:rPr lang="en-GB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2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𝑏𝑜𝑛𝑑</m:t>
                          </m:r>
                        </m:sub>
                      </m:sSub>
                      <m:r>
                        <a:rPr lang="en-GB" sz="1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GB" sz="1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that the bond is risk-less,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𝑏𝑜𝑛𝑑</m:t>
                        </m:r>
                      </m:sub>
                    </m:sSub>
                    <m:r>
                      <a:rPr lang="en-US" sz="17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GB" sz="1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𝑜𝑝𝑡𝑖𝑜𝑛</m:t>
                        </m:r>
                      </m:sub>
                    </m:sSub>
                    <m:r>
                      <a:rPr lang="en-GB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∆∙</m:t>
                        </m:r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num>
                      <m:den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∆∙</m:t>
                        </m:r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</m:t>
                        </m:r>
                      </m:den>
                    </m:f>
                    <m:r>
                      <a:rPr lang="en-GB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𝑠𝑡𝑜𝑐𝑘</m:t>
                        </m:r>
                      </m:sub>
                    </m:sSub>
                  </m:oMath>
                </a14:m>
                <a:endParaRPr lang="en-GB" sz="1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1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While the beta of a call is positive, the beta of a put is typically negative reflecting the short position in stocks</a:t>
                </a: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88620" indent="-342900" algn="ctr">
                  <a:lnSpc>
                    <a:spcPct val="150000"/>
                  </a:lnSpc>
                </a:pPr>
                <a:endParaRPr lang="en-GB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64390" y="1628800"/>
                <a:ext cx="11323674" cy="48245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27">
            <a:extLst>
              <a:ext uri="{FF2B5EF4-FFF2-40B4-BE49-F238E27FC236}">
                <a16:creationId xmlns:a16="http://schemas.microsoft.com/office/drawing/2014/main" id="{65A65645-A7AE-E810-28A7-BF936BBE6202}"/>
              </a:ext>
            </a:extLst>
          </p:cNvPr>
          <p:cNvCxnSpPr>
            <a:cxnSpLocks/>
          </p:cNvCxnSpPr>
          <p:nvPr/>
        </p:nvCxnSpPr>
        <p:spPr>
          <a:xfrm>
            <a:off x="5259923" y="5733256"/>
            <a:ext cx="5480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0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Drivers of option prices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7842" y="1628800"/>
            <a:ext cx="10607728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Black-Scholes formulas reveal the drivers of option prices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Drivers have different signs for calls and puts (see table)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8620" indent="-342900" algn="ctr">
              <a:lnSpc>
                <a:spcPct val="150000"/>
              </a:lnSpc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844E4E-79F1-1DFD-4D85-64F66D9DA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933241"/>
              </p:ext>
            </p:extLst>
          </p:nvPr>
        </p:nvGraphicFramePr>
        <p:xfrm>
          <a:off x="6384033" y="2708920"/>
          <a:ext cx="5040560" cy="311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402A2D-AF96-2F1A-12D4-C0CD5449A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71043"/>
              </p:ext>
            </p:extLst>
          </p:nvPr>
        </p:nvGraphicFramePr>
        <p:xfrm>
          <a:off x="623393" y="3261992"/>
          <a:ext cx="5208610" cy="2687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112">
                  <a:extLst>
                    <a:ext uri="{9D8B030D-6E8A-4147-A177-3AD203B41FA5}">
                      <a16:colId xmlns:a16="http://schemas.microsoft.com/office/drawing/2014/main" val="86701097"/>
                    </a:ext>
                  </a:extLst>
                </a:gridCol>
                <a:gridCol w="1489249">
                  <a:extLst>
                    <a:ext uri="{9D8B030D-6E8A-4147-A177-3AD203B41FA5}">
                      <a16:colId xmlns:a16="http://schemas.microsoft.com/office/drawing/2014/main" val="4161415458"/>
                    </a:ext>
                  </a:extLst>
                </a:gridCol>
                <a:gridCol w="1489249">
                  <a:extLst>
                    <a:ext uri="{9D8B030D-6E8A-4147-A177-3AD203B41FA5}">
                      <a16:colId xmlns:a16="http://schemas.microsoft.com/office/drawing/2014/main" val="2984333735"/>
                    </a:ext>
                  </a:extLst>
                </a:gridCol>
              </a:tblGrid>
              <a:tr h="55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option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 option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133493"/>
                  </a:ext>
                </a:extLst>
              </a:tr>
              <a:tr h="426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value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2594446"/>
                  </a:ext>
                </a:extLst>
              </a:tr>
              <a:tr h="426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682394"/>
                  </a:ext>
                </a:extLst>
              </a:tr>
              <a:tr h="426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 price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8739037"/>
                  </a:ext>
                </a:extLst>
              </a:tr>
              <a:tr h="426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expiration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472914"/>
                  </a:ext>
                </a:extLst>
              </a:tr>
              <a:tr h="426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Risk-free interest rate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873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379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681605"/>
            <a:ext cx="10871200" cy="49366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real option is the opportunity to make a particular business decision 	 gives flexibility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contrast to financial options: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hey are not exchange traded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is no formal option contract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is no clear counterparty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 to financial options, real options have a payoff that depends on factors such as the underlying value and a strike price on that underlying value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long in real options provides valuable flexibility to exercise an opportunity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short in real options can be very risky and value destructive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You typically cannot price real options by no-arbitrage principles since these real options are not redundant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means you cannot make a replicating portfolio to price real options</a:t>
            </a:r>
          </a:p>
        </p:txBody>
      </p:sp>
      <p:cxnSp>
        <p:nvCxnSpPr>
          <p:cNvPr id="5" name="Straight Arrow Connector 27">
            <a:extLst>
              <a:ext uri="{FF2B5EF4-FFF2-40B4-BE49-F238E27FC236}">
                <a16:creationId xmlns:a16="http://schemas.microsoft.com/office/drawing/2014/main" id="{678801E0-E765-2C7C-6619-7A683587A6FA}"/>
              </a:ext>
            </a:extLst>
          </p:cNvPr>
          <p:cNvCxnSpPr>
            <a:cxnSpLocks/>
          </p:cNvCxnSpPr>
          <p:nvPr/>
        </p:nvCxnSpPr>
        <p:spPr>
          <a:xfrm>
            <a:off x="7320136" y="1916832"/>
            <a:ext cx="5760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34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Application of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2747" y="1700808"/>
            <a:ext cx="11599349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corporate assets, particularly growth opportunities, can be viewed as call options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(Myers, 1977)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Such ‘real options’ depends on discretionary future investment by the firm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Example: a company has developed an innovative technology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company now has a put option on the production costs of the innovative technology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strike price is the production cost of the traditional technology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When costs of the innovative technology go down, the put option comes ‘in-the-money’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Luehrman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(1998): “In financial terms, a business strategy is much more like a series of options than a series of static cash flows”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5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Types of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9361" y="1628800"/>
            <a:ext cx="1082375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Koller,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Goedhart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Wessels (2020) provide a classification of real options: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to defer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 call): flexibility to wait and do the same action later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Abandonment option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(put): option to stop an operation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Follow-on (compound) option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series of options on options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to expand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(call)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contract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(put): flexibility in the size of the operations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ption to extend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(call)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shorten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(put): flexibility to adapt the lifetime of an operation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to increase scope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(call): flexibility to add other operations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Switching options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flexibility to choose between different operations</a:t>
            </a: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7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Drivers of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82375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Drivers of real options follow from the drivers of financial options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point: uncertainty - measured as volatility of cash flows - enhances the flexibility value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704FA6-19E4-2724-2C4C-42EBF3ACFA75}"/>
              </a:ext>
            </a:extLst>
          </p:cNvPr>
          <p:cNvGrpSpPr/>
          <p:nvPr/>
        </p:nvGrpSpPr>
        <p:grpSpPr>
          <a:xfrm>
            <a:off x="2871472" y="2743579"/>
            <a:ext cx="6714536" cy="3645125"/>
            <a:chOff x="2549816" y="1940631"/>
            <a:chExt cx="7405295" cy="419739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F6D30FFC-5C92-BCE9-6C2F-7FC5EEBD9E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2868515"/>
                </p:ext>
              </p:extLst>
            </p:nvPr>
          </p:nvGraphicFramePr>
          <p:xfrm>
            <a:off x="2549816" y="1940631"/>
            <a:ext cx="7405295" cy="41973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Kruis 3">
              <a:extLst>
                <a:ext uri="{FF2B5EF4-FFF2-40B4-BE49-F238E27FC236}">
                  <a16:creationId xmlns:a16="http://schemas.microsoft.com/office/drawing/2014/main" id="{4AE98A5D-88F8-B46F-C257-BC464C3B1CEB}"/>
                </a:ext>
              </a:extLst>
            </p:cNvPr>
            <p:cNvSpPr/>
            <p:nvPr/>
          </p:nvSpPr>
          <p:spPr>
            <a:xfrm>
              <a:off x="4136091" y="4390399"/>
              <a:ext cx="317500" cy="323850"/>
            </a:xfrm>
            <a:prstGeom prst="plus">
              <a:avLst>
                <a:gd name="adj" fmla="val 3263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Kruis 8">
              <a:extLst>
                <a:ext uri="{FF2B5EF4-FFF2-40B4-BE49-F238E27FC236}">
                  <a16:creationId xmlns:a16="http://schemas.microsoft.com/office/drawing/2014/main" id="{411CDCBC-C861-217B-E041-3047FE980A9B}"/>
                </a:ext>
              </a:extLst>
            </p:cNvPr>
            <p:cNvSpPr/>
            <p:nvPr/>
          </p:nvSpPr>
          <p:spPr>
            <a:xfrm>
              <a:off x="4136091" y="5517232"/>
              <a:ext cx="317500" cy="323850"/>
            </a:xfrm>
            <a:prstGeom prst="plus">
              <a:avLst>
                <a:gd name="adj" fmla="val 3263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Kruis 9">
              <a:extLst>
                <a:ext uri="{FF2B5EF4-FFF2-40B4-BE49-F238E27FC236}">
                  <a16:creationId xmlns:a16="http://schemas.microsoft.com/office/drawing/2014/main" id="{84A40C8B-EB65-67AB-A22B-50AD76C76D68}"/>
                </a:ext>
              </a:extLst>
            </p:cNvPr>
            <p:cNvSpPr/>
            <p:nvPr/>
          </p:nvSpPr>
          <p:spPr>
            <a:xfrm>
              <a:off x="7969715" y="5517232"/>
              <a:ext cx="317500" cy="323850"/>
            </a:xfrm>
            <a:prstGeom prst="plus">
              <a:avLst>
                <a:gd name="adj" fmla="val 3263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Kruis 10">
              <a:extLst>
                <a:ext uri="{FF2B5EF4-FFF2-40B4-BE49-F238E27FC236}">
                  <a16:creationId xmlns:a16="http://schemas.microsoft.com/office/drawing/2014/main" id="{E58E52FB-E8C1-4FD1-60A7-658435E62AC6}"/>
                </a:ext>
              </a:extLst>
            </p:cNvPr>
            <p:cNvSpPr/>
            <p:nvPr/>
          </p:nvSpPr>
          <p:spPr>
            <a:xfrm>
              <a:off x="7969715" y="4394627"/>
              <a:ext cx="317500" cy="323850"/>
            </a:xfrm>
            <a:prstGeom prst="plus">
              <a:avLst>
                <a:gd name="adj" fmla="val 3263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inteken 11">
              <a:extLst>
                <a:ext uri="{FF2B5EF4-FFF2-40B4-BE49-F238E27FC236}">
                  <a16:creationId xmlns:a16="http://schemas.microsoft.com/office/drawing/2014/main" id="{B01F55EB-4CFA-B269-0475-A45A9C703565}"/>
                </a:ext>
              </a:extLst>
            </p:cNvPr>
            <p:cNvSpPr/>
            <p:nvPr/>
          </p:nvSpPr>
          <p:spPr>
            <a:xfrm>
              <a:off x="4514080" y="3159001"/>
              <a:ext cx="474518" cy="550911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inteken 13">
              <a:extLst>
                <a:ext uri="{FF2B5EF4-FFF2-40B4-BE49-F238E27FC236}">
                  <a16:creationId xmlns:a16="http://schemas.microsoft.com/office/drawing/2014/main" id="{E4892349-378F-20FE-8FD1-9A6A4CCDF432}"/>
                </a:ext>
              </a:extLst>
            </p:cNvPr>
            <p:cNvSpPr/>
            <p:nvPr/>
          </p:nvSpPr>
          <p:spPr>
            <a:xfrm>
              <a:off x="7528502" y="3159001"/>
              <a:ext cx="474518" cy="550911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inteken 11">
              <a:extLst>
                <a:ext uri="{FF2B5EF4-FFF2-40B4-BE49-F238E27FC236}">
                  <a16:creationId xmlns:a16="http://schemas.microsoft.com/office/drawing/2014/main" id="{1FA0E386-26B7-10D2-8894-0B15906C76E0}"/>
                </a:ext>
              </a:extLst>
            </p:cNvPr>
            <p:cNvSpPr/>
            <p:nvPr/>
          </p:nvSpPr>
          <p:spPr>
            <a:xfrm>
              <a:off x="5587182" y="2743106"/>
              <a:ext cx="474518" cy="550911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1142864-616E-31A4-2F68-22AD64EE9BF1}"/>
              </a:ext>
            </a:extLst>
          </p:cNvPr>
          <p:cNvSpPr txBox="1"/>
          <p:nvPr/>
        </p:nvSpPr>
        <p:spPr>
          <a:xfrm>
            <a:off x="3181459" y="6481982"/>
            <a:ext cx="6094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Adapted from Koller, Goodhart and Wessels (2020)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6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Decision tree analysis for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82375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options can be analysed using decision trees, which are a graphical representation of future decisions under uncertainty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F2E4AF-504A-E4F3-F0FC-12A61AE1EB8B}"/>
              </a:ext>
            </a:extLst>
          </p:cNvPr>
          <p:cNvGrpSpPr/>
          <p:nvPr/>
        </p:nvGrpSpPr>
        <p:grpSpPr>
          <a:xfrm>
            <a:off x="1415480" y="2708920"/>
            <a:ext cx="6334859" cy="3372943"/>
            <a:chOff x="1875242" y="1529268"/>
            <a:chExt cx="6334859" cy="4863443"/>
          </a:xfrm>
        </p:grpSpPr>
        <p:sp>
          <p:nvSpPr>
            <p:cNvPr id="5" name="Rechthoek 6">
              <a:extLst>
                <a:ext uri="{FF2B5EF4-FFF2-40B4-BE49-F238E27FC236}">
                  <a16:creationId xmlns:a16="http://schemas.microsoft.com/office/drawing/2014/main" id="{2AAE6250-60CA-C406-E5F0-A067DCA987F7}"/>
                </a:ext>
              </a:extLst>
            </p:cNvPr>
            <p:cNvSpPr/>
            <p:nvPr/>
          </p:nvSpPr>
          <p:spPr>
            <a:xfrm>
              <a:off x="2097708" y="4729728"/>
              <a:ext cx="393700" cy="34925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Rechte verbindingslijn 11">
              <a:extLst>
                <a:ext uri="{FF2B5EF4-FFF2-40B4-BE49-F238E27FC236}">
                  <a16:creationId xmlns:a16="http://schemas.microsoft.com/office/drawing/2014/main" id="{C290B7BF-A21A-5072-AAA0-764021FF380F}"/>
                </a:ext>
              </a:extLst>
            </p:cNvPr>
            <p:cNvCxnSpPr>
              <a:cxnSpLocks/>
              <a:stCxn id="5" idx="3"/>
              <a:endCxn id="6" idx="2"/>
            </p:cNvCxnSpPr>
            <p:nvPr/>
          </p:nvCxnSpPr>
          <p:spPr>
            <a:xfrm flipV="1">
              <a:off x="2491408" y="3710553"/>
              <a:ext cx="2076450" cy="11938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12">
              <a:extLst>
                <a:ext uri="{FF2B5EF4-FFF2-40B4-BE49-F238E27FC236}">
                  <a16:creationId xmlns:a16="http://schemas.microsoft.com/office/drawing/2014/main" id="{61CBD3E4-7B02-1CD3-ED86-21B526E8C74D}"/>
                </a:ext>
              </a:extLst>
            </p:cNvPr>
            <p:cNvSpPr txBox="1"/>
            <p:nvPr/>
          </p:nvSpPr>
          <p:spPr>
            <a:xfrm>
              <a:off x="4567858" y="5948928"/>
              <a:ext cx="495300" cy="44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$0</a:t>
              </a:r>
            </a:p>
          </p:txBody>
        </p:sp>
        <p:cxnSp>
          <p:nvCxnSpPr>
            <p:cNvPr id="9" name="Rechte verbindingslijn 13">
              <a:extLst>
                <a:ext uri="{FF2B5EF4-FFF2-40B4-BE49-F238E27FC236}">
                  <a16:creationId xmlns:a16="http://schemas.microsoft.com/office/drawing/2014/main" id="{CB7922FB-0EBC-FFD1-0326-59248FBAB959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>
              <a:off x="2491408" y="4904354"/>
              <a:ext cx="2076450" cy="12664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17">
              <a:extLst>
                <a:ext uri="{FF2B5EF4-FFF2-40B4-BE49-F238E27FC236}">
                  <a16:creationId xmlns:a16="http://schemas.microsoft.com/office/drawing/2014/main" id="{61556AB2-5B6B-2F9C-EAE1-3E14C81E4C8A}"/>
                </a:ext>
              </a:extLst>
            </p:cNvPr>
            <p:cNvSpPr txBox="1"/>
            <p:nvPr/>
          </p:nvSpPr>
          <p:spPr>
            <a:xfrm>
              <a:off x="2491408" y="3674672"/>
              <a:ext cx="1473200" cy="408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Invest in a mine</a:t>
              </a:r>
            </a:p>
          </p:txBody>
        </p:sp>
        <p:sp>
          <p:nvSpPr>
            <p:cNvPr id="11" name="Tekstvak 18">
              <a:extLst>
                <a:ext uri="{FF2B5EF4-FFF2-40B4-BE49-F238E27FC236}">
                  <a16:creationId xmlns:a16="http://schemas.microsoft.com/office/drawing/2014/main" id="{A965807F-B0D3-D7FF-DF95-A7BA8236645F}"/>
                </a:ext>
              </a:extLst>
            </p:cNvPr>
            <p:cNvSpPr txBox="1"/>
            <p:nvPr/>
          </p:nvSpPr>
          <p:spPr>
            <a:xfrm>
              <a:off x="1956849" y="5890722"/>
              <a:ext cx="2007759" cy="408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Don’t invest in a mine</a:t>
              </a:r>
            </a:p>
          </p:txBody>
        </p:sp>
        <p:sp>
          <p:nvSpPr>
            <p:cNvPr id="6" name="Ovaal 10">
              <a:extLst>
                <a:ext uri="{FF2B5EF4-FFF2-40B4-BE49-F238E27FC236}">
                  <a16:creationId xmlns:a16="http://schemas.microsoft.com/office/drawing/2014/main" id="{30BB3517-8F3E-AD84-1150-1DC816C6614E}"/>
                </a:ext>
              </a:extLst>
            </p:cNvPr>
            <p:cNvSpPr/>
            <p:nvPr/>
          </p:nvSpPr>
          <p:spPr>
            <a:xfrm>
              <a:off x="4567858" y="3491478"/>
              <a:ext cx="469900" cy="438150"/>
            </a:xfrm>
            <a:prstGeom prst="ellips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kstvak 24">
              <a:extLst>
                <a:ext uri="{FF2B5EF4-FFF2-40B4-BE49-F238E27FC236}">
                  <a16:creationId xmlns:a16="http://schemas.microsoft.com/office/drawing/2014/main" id="{125CEED3-7659-C829-6A8D-6F0806942CFE}"/>
                </a:ext>
              </a:extLst>
            </p:cNvPr>
            <p:cNvSpPr txBox="1"/>
            <p:nvPr/>
          </p:nvSpPr>
          <p:spPr>
            <a:xfrm>
              <a:off x="4396408" y="3938636"/>
              <a:ext cx="838200" cy="6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-$2500 million</a:t>
              </a:r>
            </a:p>
          </p:txBody>
        </p:sp>
        <p:cxnSp>
          <p:nvCxnSpPr>
            <p:cNvPr id="13" name="Rechte verbindingslijn 27">
              <a:extLst>
                <a:ext uri="{FF2B5EF4-FFF2-40B4-BE49-F238E27FC236}">
                  <a16:creationId xmlns:a16="http://schemas.microsoft.com/office/drawing/2014/main" id="{DF89F771-A924-BBCE-EF0E-C14041772EB5}"/>
                </a:ext>
              </a:extLst>
            </p:cNvPr>
            <p:cNvCxnSpPr>
              <a:cxnSpLocks/>
              <a:stCxn id="6" idx="6"/>
              <a:endCxn id="18" idx="1"/>
            </p:cNvCxnSpPr>
            <p:nvPr/>
          </p:nvCxnSpPr>
          <p:spPr>
            <a:xfrm flipV="1">
              <a:off x="5037758" y="2634954"/>
              <a:ext cx="2334143" cy="107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echte verbindingslijn 28">
              <a:extLst>
                <a:ext uri="{FF2B5EF4-FFF2-40B4-BE49-F238E27FC236}">
                  <a16:creationId xmlns:a16="http://schemas.microsoft.com/office/drawing/2014/main" id="{90E9C5CF-B83B-E47C-C196-D1A1A68F4862}"/>
                </a:ext>
              </a:extLst>
            </p:cNvPr>
            <p:cNvCxnSpPr>
              <a:cxnSpLocks/>
              <a:stCxn id="6" idx="6"/>
              <a:endCxn id="15" idx="1"/>
            </p:cNvCxnSpPr>
            <p:nvPr/>
          </p:nvCxnSpPr>
          <p:spPr>
            <a:xfrm>
              <a:off x="5037758" y="3710553"/>
              <a:ext cx="2275246" cy="11568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kstvak 29">
              <a:extLst>
                <a:ext uri="{FF2B5EF4-FFF2-40B4-BE49-F238E27FC236}">
                  <a16:creationId xmlns:a16="http://schemas.microsoft.com/office/drawing/2014/main" id="{DC2127C0-63F8-7A94-60D7-649F839EA486}"/>
                </a:ext>
              </a:extLst>
            </p:cNvPr>
            <p:cNvSpPr txBox="1"/>
            <p:nvPr/>
          </p:nvSpPr>
          <p:spPr>
            <a:xfrm>
              <a:off x="7313004" y="4520256"/>
              <a:ext cx="838200" cy="6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$800</a:t>
              </a:r>
            </a:p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million</a:t>
              </a:r>
            </a:p>
          </p:txBody>
        </p:sp>
        <p:sp>
          <p:nvSpPr>
            <p:cNvPr id="16" name="Tekstvak 30">
              <a:extLst>
                <a:ext uri="{FF2B5EF4-FFF2-40B4-BE49-F238E27FC236}">
                  <a16:creationId xmlns:a16="http://schemas.microsoft.com/office/drawing/2014/main" id="{586FB137-20C9-E2B8-FC8A-68E49826A97A}"/>
                </a:ext>
              </a:extLst>
            </p:cNvPr>
            <p:cNvSpPr txBox="1"/>
            <p:nvPr/>
          </p:nvSpPr>
          <p:spPr>
            <a:xfrm>
              <a:off x="5037758" y="2290877"/>
              <a:ext cx="1778000" cy="6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Metal prices rise</a:t>
              </a:r>
            </a:p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(50% chance)</a:t>
              </a:r>
            </a:p>
          </p:txBody>
        </p:sp>
        <p:sp>
          <p:nvSpPr>
            <p:cNvPr id="17" name="Tekstvak 35">
              <a:extLst>
                <a:ext uri="{FF2B5EF4-FFF2-40B4-BE49-F238E27FC236}">
                  <a16:creationId xmlns:a16="http://schemas.microsoft.com/office/drawing/2014/main" id="{3605B4FA-B708-A5DF-B311-34E15ED32297}"/>
                </a:ext>
              </a:extLst>
            </p:cNvPr>
            <p:cNvSpPr txBox="1"/>
            <p:nvPr/>
          </p:nvSpPr>
          <p:spPr>
            <a:xfrm>
              <a:off x="5037758" y="4526942"/>
              <a:ext cx="1778000" cy="6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Metal prices fall</a:t>
              </a:r>
            </a:p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(50% chance)</a:t>
              </a:r>
            </a:p>
          </p:txBody>
        </p:sp>
        <p:sp>
          <p:nvSpPr>
            <p:cNvPr id="18" name="Tekstvak 36">
              <a:extLst>
                <a:ext uri="{FF2B5EF4-FFF2-40B4-BE49-F238E27FC236}">
                  <a16:creationId xmlns:a16="http://schemas.microsoft.com/office/drawing/2014/main" id="{87B0B758-8C49-1079-1900-3D4710EB9DA9}"/>
                </a:ext>
              </a:extLst>
            </p:cNvPr>
            <p:cNvSpPr txBox="1"/>
            <p:nvPr/>
          </p:nvSpPr>
          <p:spPr>
            <a:xfrm>
              <a:off x="7371901" y="2287841"/>
              <a:ext cx="838200" cy="6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$5500 million</a:t>
              </a:r>
            </a:p>
          </p:txBody>
        </p:sp>
        <p:sp>
          <p:nvSpPr>
            <p:cNvPr id="19" name="Tekstvak 1">
              <a:extLst>
                <a:ext uri="{FF2B5EF4-FFF2-40B4-BE49-F238E27FC236}">
                  <a16:creationId xmlns:a16="http://schemas.microsoft.com/office/drawing/2014/main" id="{FD91EF04-F092-0EF8-7FC5-94012F23EF38}"/>
                </a:ext>
              </a:extLst>
            </p:cNvPr>
            <p:cNvSpPr txBox="1"/>
            <p:nvPr/>
          </p:nvSpPr>
          <p:spPr>
            <a:xfrm>
              <a:off x="1875242" y="1529268"/>
              <a:ext cx="838200" cy="49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 = 0</a:t>
              </a:r>
            </a:p>
          </p:txBody>
        </p:sp>
        <p:sp>
          <p:nvSpPr>
            <p:cNvPr id="20" name="Tekstvak 2">
              <a:extLst>
                <a:ext uri="{FF2B5EF4-FFF2-40B4-BE49-F238E27FC236}">
                  <a16:creationId xmlns:a16="http://schemas.microsoft.com/office/drawing/2014/main" id="{B19838DB-199C-CCD4-31C1-049FB416D724}"/>
                </a:ext>
              </a:extLst>
            </p:cNvPr>
            <p:cNvSpPr txBox="1"/>
            <p:nvPr/>
          </p:nvSpPr>
          <p:spPr>
            <a:xfrm>
              <a:off x="4396408" y="1529268"/>
              <a:ext cx="838200" cy="49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 = 1</a:t>
              </a:r>
            </a:p>
          </p:txBody>
        </p:sp>
        <p:sp>
          <p:nvSpPr>
            <p:cNvPr id="21" name="Tekstvak 3">
              <a:extLst>
                <a:ext uri="{FF2B5EF4-FFF2-40B4-BE49-F238E27FC236}">
                  <a16:creationId xmlns:a16="http://schemas.microsoft.com/office/drawing/2014/main" id="{E3893001-561E-21EE-EBF4-C4513F197E66}"/>
                </a:ext>
              </a:extLst>
            </p:cNvPr>
            <p:cNvSpPr txBox="1"/>
            <p:nvPr/>
          </p:nvSpPr>
          <p:spPr>
            <a:xfrm>
              <a:off x="7371901" y="1533550"/>
              <a:ext cx="838200" cy="49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 = 2</a:t>
              </a:r>
            </a:p>
          </p:txBody>
        </p: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179C4AD-97B4-0D23-9053-103DF74F7E75}"/>
              </a:ext>
            </a:extLst>
          </p:cNvPr>
          <p:cNvSpPr txBox="1">
            <a:spLocks/>
          </p:cNvSpPr>
          <p:nvPr/>
        </p:nvSpPr>
        <p:spPr>
          <a:xfrm>
            <a:off x="7797106" y="2564904"/>
            <a:ext cx="3949174" cy="3600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charset="0"/>
                <a:cs typeface="Arial" charset="0"/>
              </a:rPr>
              <a:t>Example: investing in a mine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charset="0"/>
                <a:cs typeface="Arial" charset="0"/>
              </a:rPr>
              <a:t>The investment at t = 0 effectively buys the company an exposure to metal prices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charset="0"/>
                <a:cs typeface="Arial" charset="0"/>
              </a:rPr>
              <a:t>Once the mine has been built at t = 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GB" sz="1600" dirty="0">
                <a:latin typeface="Arial" charset="0"/>
                <a:cs typeface="Arial" charset="0"/>
              </a:rPr>
              <a:t>he investment in the mine is not a call anymore at t = 1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call lies before that at t = 0: the choice to build the mine or not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81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Decision tree analysis for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8A0F23C-A220-E863-A6FD-747EFE83F671}"/>
              </a:ext>
            </a:extLst>
          </p:cNvPr>
          <p:cNvSpPr/>
          <p:nvPr/>
        </p:nvSpPr>
        <p:spPr>
          <a:xfrm flipV="1">
            <a:off x="10490782" y="4136693"/>
            <a:ext cx="1029350" cy="2274526"/>
          </a:xfrm>
          <a:prstGeom prst="curvedLeftArrow">
            <a:avLst>
              <a:gd name="adj1" fmla="val 23394"/>
              <a:gd name="adj2" fmla="val 43009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39</a:t>
            </a:fld>
            <a:endParaRPr lang="nl-N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F2E4AF-504A-E4F3-F0FC-12A61AE1EB8B}"/>
              </a:ext>
            </a:extLst>
          </p:cNvPr>
          <p:cNvGrpSpPr/>
          <p:nvPr/>
        </p:nvGrpSpPr>
        <p:grpSpPr>
          <a:xfrm>
            <a:off x="1199456" y="1777700"/>
            <a:ext cx="5400600" cy="2669179"/>
            <a:chOff x="1875242" y="1529268"/>
            <a:chExt cx="6334859" cy="4931427"/>
          </a:xfrm>
        </p:grpSpPr>
        <p:sp>
          <p:nvSpPr>
            <p:cNvPr id="5" name="Rechthoek 6">
              <a:extLst>
                <a:ext uri="{FF2B5EF4-FFF2-40B4-BE49-F238E27FC236}">
                  <a16:creationId xmlns:a16="http://schemas.microsoft.com/office/drawing/2014/main" id="{2AAE6250-60CA-C406-E5F0-A067DCA987F7}"/>
                </a:ext>
              </a:extLst>
            </p:cNvPr>
            <p:cNvSpPr/>
            <p:nvPr/>
          </p:nvSpPr>
          <p:spPr>
            <a:xfrm>
              <a:off x="2097708" y="4729728"/>
              <a:ext cx="393700" cy="349250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7" name="Rechte verbindingslijn 11">
              <a:extLst>
                <a:ext uri="{FF2B5EF4-FFF2-40B4-BE49-F238E27FC236}">
                  <a16:creationId xmlns:a16="http://schemas.microsoft.com/office/drawing/2014/main" id="{C290B7BF-A21A-5072-AAA0-764021FF380F}"/>
                </a:ext>
              </a:extLst>
            </p:cNvPr>
            <p:cNvCxnSpPr>
              <a:cxnSpLocks/>
              <a:stCxn id="5" idx="3"/>
              <a:endCxn id="6" idx="2"/>
            </p:cNvCxnSpPr>
            <p:nvPr/>
          </p:nvCxnSpPr>
          <p:spPr>
            <a:xfrm flipV="1">
              <a:off x="2491408" y="3710553"/>
              <a:ext cx="2076450" cy="11938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12">
              <a:extLst>
                <a:ext uri="{FF2B5EF4-FFF2-40B4-BE49-F238E27FC236}">
                  <a16:creationId xmlns:a16="http://schemas.microsoft.com/office/drawing/2014/main" id="{61CBD3E4-7B02-1CD3-ED86-21B526E8C74D}"/>
                </a:ext>
              </a:extLst>
            </p:cNvPr>
            <p:cNvSpPr txBox="1"/>
            <p:nvPr/>
          </p:nvSpPr>
          <p:spPr>
            <a:xfrm>
              <a:off x="4567859" y="5948927"/>
              <a:ext cx="495300" cy="51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$0</a:t>
              </a:r>
            </a:p>
          </p:txBody>
        </p:sp>
        <p:cxnSp>
          <p:nvCxnSpPr>
            <p:cNvPr id="9" name="Rechte verbindingslijn 13">
              <a:extLst>
                <a:ext uri="{FF2B5EF4-FFF2-40B4-BE49-F238E27FC236}">
                  <a16:creationId xmlns:a16="http://schemas.microsoft.com/office/drawing/2014/main" id="{CB7922FB-0EBC-FFD1-0326-59248FBAB959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>
              <a:off x="2491408" y="4904355"/>
              <a:ext cx="2076451" cy="13004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17">
              <a:extLst>
                <a:ext uri="{FF2B5EF4-FFF2-40B4-BE49-F238E27FC236}">
                  <a16:creationId xmlns:a16="http://schemas.microsoft.com/office/drawing/2014/main" id="{61556AB2-5B6B-2F9C-EAE1-3E14C81E4C8A}"/>
                </a:ext>
              </a:extLst>
            </p:cNvPr>
            <p:cNvSpPr txBox="1"/>
            <p:nvPr/>
          </p:nvSpPr>
          <p:spPr>
            <a:xfrm>
              <a:off x="2491408" y="3674672"/>
              <a:ext cx="1473200" cy="51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Invest in a mine</a:t>
              </a:r>
            </a:p>
          </p:txBody>
        </p:sp>
        <p:sp>
          <p:nvSpPr>
            <p:cNvPr id="11" name="Tekstvak 18">
              <a:extLst>
                <a:ext uri="{FF2B5EF4-FFF2-40B4-BE49-F238E27FC236}">
                  <a16:creationId xmlns:a16="http://schemas.microsoft.com/office/drawing/2014/main" id="{A965807F-B0D3-D7FF-DF95-A7BA8236645F}"/>
                </a:ext>
              </a:extLst>
            </p:cNvPr>
            <p:cNvSpPr txBox="1"/>
            <p:nvPr/>
          </p:nvSpPr>
          <p:spPr>
            <a:xfrm>
              <a:off x="1956849" y="5890722"/>
              <a:ext cx="2007759" cy="51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Don’t invest in a mine</a:t>
              </a:r>
            </a:p>
          </p:txBody>
        </p:sp>
        <p:sp>
          <p:nvSpPr>
            <p:cNvPr id="6" name="Ovaal 10">
              <a:extLst>
                <a:ext uri="{FF2B5EF4-FFF2-40B4-BE49-F238E27FC236}">
                  <a16:creationId xmlns:a16="http://schemas.microsoft.com/office/drawing/2014/main" id="{30BB3517-8F3E-AD84-1150-1DC816C6614E}"/>
                </a:ext>
              </a:extLst>
            </p:cNvPr>
            <p:cNvSpPr/>
            <p:nvPr/>
          </p:nvSpPr>
          <p:spPr>
            <a:xfrm>
              <a:off x="4567858" y="3491478"/>
              <a:ext cx="469900" cy="438150"/>
            </a:xfrm>
            <a:prstGeom prst="ellips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2" name="Tekstvak 24">
              <a:extLst>
                <a:ext uri="{FF2B5EF4-FFF2-40B4-BE49-F238E27FC236}">
                  <a16:creationId xmlns:a16="http://schemas.microsoft.com/office/drawing/2014/main" id="{125CEED3-7659-C829-6A8D-6F0806942CFE}"/>
                </a:ext>
              </a:extLst>
            </p:cNvPr>
            <p:cNvSpPr txBox="1"/>
            <p:nvPr/>
          </p:nvSpPr>
          <p:spPr>
            <a:xfrm>
              <a:off x="4396408" y="3938636"/>
              <a:ext cx="838200" cy="85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-$2500 million</a:t>
              </a:r>
            </a:p>
          </p:txBody>
        </p:sp>
        <p:cxnSp>
          <p:nvCxnSpPr>
            <p:cNvPr id="13" name="Rechte verbindingslijn 27">
              <a:extLst>
                <a:ext uri="{FF2B5EF4-FFF2-40B4-BE49-F238E27FC236}">
                  <a16:creationId xmlns:a16="http://schemas.microsoft.com/office/drawing/2014/main" id="{DF89F771-A924-BBCE-EF0E-C14041772EB5}"/>
                </a:ext>
              </a:extLst>
            </p:cNvPr>
            <p:cNvCxnSpPr>
              <a:cxnSpLocks/>
              <a:stCxn id="6" idx="6"/>
              <a:endCxn id="18" idx="1"/>
            </p:cNvCxnSpPr>
            <p:nvPr/>
          </p:nvCxnSpPr>
          <p:spPr>
            <a:xfrm flipV="1">
              <a:off x="5037759" y="2714314"/>
              <a:ext cx="2334142" cy="996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echte verbindingslijn 28">
              <a:extLst>
                <a:ext uri="{FF2B5EF4-FFF2-40B4-BE49-F238E27FC236}">
                  <a16:creationId xmlns:a16="http://schemas.microsoft.com/office/drawing/2014/main" id="{90E9C5CF-B83B-E47C-C196-D1A1A68F4862}"/>
                </a:ext>
              </a:extLst>
            </p:cNvPr>
            <p:cNvCxnSpPr>
              <a:cxnSpLocks/>
              <a:stCxn id="6" idx="6"/>
              <a:endCxn id="15" idx="1"/>
            </p:cNvCxnSpPr>
            <p:nvPr/>
          </p:nvCxnSpPr>
          <p:spPr>
            <a:xfrm>
              <a:off x="5037759" y="3710555"/>
              <a:ext cx="2275245" cy="1236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kstvak 29">
              <a:extLst>
                <a:ext uri="{FF2B5EF4-FFF2-40B4-BE49-F238E27FC236}">
                  <a16:creationId xmlns:a16="http://schemas.microsoft.com/office/drawing/2014/main" id="{DC2127C0-63F8-7A94-60D7-649F839EA486}"/>
                </a:ext>
              </a:extLst>
            </p:cNvPr>
            <p:cNvSpPr txBox="1"/>
            <p:nvPr/>
          </p:nvSpPr>
          <p:spPr>
            <a:xfrm>
              <a:off x="7313004" y="4520256"/>
              <a:ext cx="838200" cy="85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$800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million</a:t>
              </a:r>
            </a:p>
          </p:txBody>
        </p:sp>
        <p:sp>
          <p:nvSpPr>
            <p:cNvPr id="16" name="Tekstvak 30">
              <a:extLst>
                <a:ext uri="{FF2B5EF4-FFF2-40B4-BE49-F238E27FC236}">
                  <a16:creationId xmlns:a16="http://schemas.microsoft.com/office/drawing/2014/main" id="{586FB137-20C9-E2B8-FC8A-68E49826A97A}"/>
                </a:ext>
              </a:extLst>
            </p:cNvPr>
            <p:cNvSpPr txBox="1"/>
            <p:nvPr/>
          </p:nvSpPr>
          <p:spPr>
            <a:xfrm>
              <a:off x="5037758" y="2290878"/>
              <a:ext cx="1778000" cy="85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Metal prices rise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(50% chance)</a:t>
              </a:r>
            </a:p>
          </p:txBody>
        </p:sp>
        <p:sp>
          <p:nvSpPr>
            <p:cNvPr id="17" name="Tekstvak 35">
              <a:extLst>
                <a:ext uri="{FF2B5EF4-FFF2-40B4-BE49-F238E27FC236}">
                  <a16:creationId xmlns:a16="http://schemas.microsoft.com/office/drawing/2014/main" id="{3605B4FA-B708-A5DF-B311-34E15ED32297}"/>
                </a:ext>
              </a:extLst>
            </p:cNvPr>
            <p:cNvSpPr txBox="1"/>
            <p:nvPr/>
          </p:nvSpPr>
          <p:spPr>
            <a:xfrm>
              <a:off x="5037758" y="4526942"/>
              <a:ext cx="1778000" cy="85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Metal prices fall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(50% chance)</a:t>
              </a:r>
            </a:p>
          </p:txBody>
        </p:sp>
        <p:sp>
          <p:nvSpPr>
            <p:cNvPr id="18" name="Tekstvak 36">
              <a:extLst>
                <a:ext uri="{FF2B5EF4-FFF2-40B4-BE49-F238E27FC236}">
                  <a16:creationId xmlns:a16="http://schemas.microsoft.com/office/drawing/2014/main" id="{87B0B758-8C49-1079-1900-3D4710EB9DA9}"/>
                </a:ext>
              </a:extLst>
            </p:cNvPr>
            <p:cNvSpPr txBox="1"/>
            <p:nvPr/>
          </p:nvSpPr>
          <p:spPr>
            <a:xfrm>
              <a:off x="7371901" y="2287840"/>
              <a:ext cx="838200" cy="85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$5500 million</a:t>
              </a:r>
            </a:p>
          </p:txBody>
        </p:sp>
        <p:sp>
          <p:nvSpPr>
            <p:cNvPr id="19" name="Tekstvak 1">
              <a:extLst>
                <a:ext uri="{FF2B5EF4-FFF2-40B4-BE49-F238E27FC236}">
                  <a16:creationId xmlns:a16="http://schemas.microsoft.com/office/drawing/2014/main" id="{FD91EF04-F092-0EF8-7FC5-94012F23EF38}"/>
                </a:ext>
              </a:extLst>
            </p:cNvPr>
            <p:cNvSpPr txBox="1"/>
            <p:nvPr/>
          </p:nvSpPr>
          <p:spPr>
            <a:xfrm>
              <a:off x="1875242" y="1529268"/>
              <a:ext cx="838200" cy="62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 = 0</a:t>
              </a:r>
            </a:p>
          </p:txBody>
        </p:sp>
        <p:sp>
          <p:nvSpPr>
            <p:cNvPr id="20" name="Tekstvak 2">
              <a:extLst>
                <a:ext uri="{FF2B5EF4-FFF2-40B4-BE49-F238E27FC236}">
                  <a16:creationId xmlns:a16="http://schemas.microsoft.com/office/drawing/2014/main" id="{B19838DB-199C-CCD4-31C1-049FB416D724}"/>
                </a:ext>
              </a:extLst>
            </p:cNvPr>
            <p:cNvSpPr txBox="1"/>
            <p:nvPr/>
          </p:nvSpPr>
          <p:spPr>
            <a:xfrm>
              <a:off x="4396408" y="1529268"/>
              <a:ext cx="838200" cy="62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 = 1</a:t>
              </a:r>
            </a:p>
          </p:txBody>
        </p:sp>
        <p:sp>
          <p:nvSpPr>
            <p:cNvPr id="21" name="Tekstvak 3">
              <a:extLst>
                <a:ext uri="{FF2B5EF4-FFF2-40B4-BE49-F238E27FC236}">
                  <a16:creationId xmlns:a16="http://schemas.microsoft.com/office/drawing/2014/main" id="{E3893001-561E-21EE-EBF4-C4513F197E66}"/>
                </a:ext>
              </a:extLst>
            </p:cNvPr>
            <p:cNvSpPr txBox="1"/>
            <p:nvPr/>
          </p:nvSpPr>
          <p:spPr>
            <a:xfrm>
              <a:off x="7371901" y="1533551"/>
              <a:ext cx="838200" cy="62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 = 2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1471584-20F5-B29E-96F6-EAEC2E170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38848"/>
              </p:ext>
            </p:extLst>
          </p:nvPr>
        </p:nvGraphicFramePr>
        <p:xfrm>
          <a:off x="1318828" y="4723372"/>
          <a:ext cx="9385684" cy="1735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450">
                  <a:extLst>
                    <a:ext uri="{9D8B030D-6E8A-4147-A177-3AD203B41FA5}">
                      <a16:colId xmlns:a16="http://schemas.microsoft.com/office/drawing/2014/main" val="4209860081"/>
                    </a:ext>
                  </a:extLst>
                </a:gridCol>
                <a:gridCol w="1105414">
                  <a:extLst>
                    <a:ext uri="{9D8B030D-6E8A-4147-A177-3AD203B41FA5}">
                      <a16:colId xmlns:a16="http://schemas.microsoft.com/office/drawing/2014/main" val="644680542"/>
                    </a:ext>
                  </a:extLst>
                </a:gridCol>
                <a:gridCol w="1322364">
                  <a:extLst>
                    <a:ext uri="{9D8B030D-6E8A-4147-A177-3AD203B41FA5}">
                      <a16:colId xmlns:a16="http://schemas.microsoft.com/office/drawing/2014/main" val="281123223"/>
                    </a:ext>
                  </a:extLst>
                </a:gridCol>
                <a:gridCol w="1322364">
                  <a:extLst>
                    <a:ext uri="{9D8B030D-6E8A-4147-A177-3AD203B41FA5}">
                      <a16:colId xmlns:a16="http://schemas.microsoft.com/office/drawing/2014/main" val="3517008729"/>
                    </a:ext>
                  </a:extLst>
                </a:gridCol>
                <a:gridCol w="1322364">
                  <a:extLst>
                    <a:ext uri="{9D8B030D-6E8A-4147-A177-3AD203B41FA5}">
                      <a16:colId xmlns:a16="http://schemas.microsoft.com/office/drawing/2014/main" val="332403908"/>
                    </a:ext>
                  </a:extLst>
                </a:gridCol>
                <a:gridCol w="1322364">
                  <a:extLst>
                    <a:ext uri="{9D8B030D-6E8A-4147-A177-3AD203B41FA5}">
                      <a16:colId xmlns:a16="http://schemas.microsoft.com/office/drawing/2014/main" val="1567082436"/>
                    </a:ext>
                  </a:extLst>
                </a:gridCol>
                <a:gridCol w="1322364">
                  <a:extLst>
                    <a:ext uri="{9D8B030D-6E8A-4147-A177-3AD203B41FA5}">
                      <a16:colId xmlns:a16="http://schemas.microsoft.com/office/drawing/2014/main" val="3053528310"/>
                    </a:ext>
                  </a:extLst>
                </a:gridCol>
              </a:tblGrid>
              <a:tr h="613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Payoff (1)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(2)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payoff (3)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payoff (4)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payoff (5)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expected payoff (6)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3962376"/>
                  </a:ext>
                </a:extLst>
              </a:tr>
              <a:tr h="36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(1)*(2)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(1)+(4)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(5)*(2)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59383"/>
                  </a:ext>
                </a:extLst>
              </a:tr>
              <a:tr h="2046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prices rise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2,750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07502"/>
                  </a:ext>
                </a:extLst>
              </a:tr>
              <a:tr h="20466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prices fall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-850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96096"/>
                  </a:ext>
                </a:extLst>
              </a:tr>
              <a:tr h="24559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3,150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6330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492E57C-F9BD-11C1-9A61-DE10F896D730}"/>
              </a:ext>
            </a:extLst>
          </p:cNvPr>
          <p:cNvSpPr txBox="1"/>
          <p:nvPr/>
        </p:nvSpPr>
        <p:spPr>
          <a:xfrm>
            <a:off x="6391258" y="3980868"/>
            <a:ext cx="407599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Conclusion: the expected payoff is positive, so the company should invest in the mine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8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Financial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103672" cy="4786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Financial options are option contracts that give their owners the right to sell or buy a security from the writer of the contract at a </a:t>
            </a: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specified price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two parties to the contract have opposite positions: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The buyer (owner) is </a:t>
            </a: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long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 the option and has a </a:t>
            </a: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right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 (not obligation) to buy or sell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The seller (writer) is </a:t>
            </a: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short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 the option and has the </a:t>
            </a: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obligation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 to fulfil the contract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owner pays a price for the option to the seller, known as the </a:t>
            </a:r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option premium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Two types of options:</a:t>
            </a:r>
          </a:p>
          <a:p>
            <a:pPr lvl="1">
              <a:lnSpc>
                <a:spcPct val="150000"/>
              </a:lnSpc>
            </a:pP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Call options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, which gives the owner the </a:t>
            </a: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right to buy 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a security</a:t>
            </a:r>
          </a:p>
          <a:p>
            <a:pPr lvl="1">
              <a:lnSpc>
                <a:spcPct val="150000"/>
              </a:lnSpc>
            </a:pP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Put options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, which gives the owner the </a:t>
            </a:r>
            <a:r>
              <a:rPr lang="en-GB" sz="1700" b="1" dirty="0">
                <a:latin typeface="Arial" charset="0"/>
                <a:ea typeface="Arial" charset="0"/>
                <a:cs typeface="Arial" charset="0"/>
              </a:rPr>
              <a:t>right to sell</a:t>
            </a:r>
            <a:r>
              <a:rPr lang="en-GB" sz="1700" dirty="0">
                <a:latin typeface="Arial" charset="0"/>
                <a:ea typeface="Arial" charset="0"/>
                <a:cs typeface="Arial" charset="0"/>
              </a:rPr>
              <a:t> a security</a:t>
            </a:r>
            <a:endParaRPr lang="en-GB" sz="17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8A5BE2-8508-0828-BB5F-B0217A7C2659}"/>
              </a:ext>
            </a:extLst>
          </p:cNvPr>
          <p:cNvCxnSpPr>
            <a:cxnSpLocks/>
          </p:cNvCxnSpPr>
          <p:nvPr/>
        </p:nvCxnSpPr>
        <p:spPr>
          <a:xfrm flipH="1" flipV="1">
            <a:off x="7752184" y="2348880"/>
            <a:ext cx="792088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726D88-3835-1D15-D7ED-0A3DD37E031B}"/>
              </a:ext>
            </a:extLst>
          </p:cNvPr>
          <p:cNvSpPr txBox="1"/>
          <p:nvPr/>
        </p:nvSpPr>
        <p:spPr>
          <a:xfrm>
            <a:off x="8544272" y="2348880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xercise / strike price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367929A-3DD8-D001-2B20-6345C61EB81A}"/>
              </a:ext>
            </a:extLst>
          </p:cNvPr>
          <p:cNvSpPr/>
          <p:nvPr/>
        </p:nvSpPr>
        <p:spPr>
          <a:xfrm>
            <a:off x="7739626" y="5341302"/>
            <a:ext cx="144016" cy="5040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A832F-EDE2-2CF0-D628-391423DAE29F}"/>
              </a:ext>
            </a:extLst>
          </p:cNvPr>
          <p:cNvSpPr txBox="1"/>
          <p:nvPr/>
        </p:nvSpPr>
        <p:spPr>
          <a:xfrm>
            <a:off x="8033936" y="5177831"/>
            <a:ext cx="2886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cs typeface="Arial" charset="0"/>
              </a:rPr>
              <a:t>Security can be:</a:t>
            </a:r>
            <a:br>
              <a:rPr lang="en-US" sz="1600" dirty="0">
                <a:latin typeface="Arial" charset="0"/>
                <a:cs typeface="Arial" charset="0"/>
              </a:rPr>
            </a:br>
            <a:r>
              <a:rPr lang="en-US" sz="1600" dirty="0">
                <a:latin typeface="Arial" charset="0"/>
                <a:cs typeface="Arial" charset="0"/>
              </a:rPr>
              <a:t>company stock, exchange rate, interest rate, commodity, etc.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2308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Corporate use of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5600" y="1516698"/>
            <a:ext cx="11213008" cy="47926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corporate practice, the use of real options is not as widespread as academics had imagined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Managers tend to favour DCF analysis in capex decisions, or simpler but flawed alternatives, such as the payback criterion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Triantis and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Borison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(2001) identify three main corporate uses of real options: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a strategic way of thinking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an analytical valuation tool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an organisation-wide process for evaluating, monitoring, and managing capital investments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Often, managers are not aware of the options they have, since these options are not explicitly presented as such (‘opaque framing’) and are thus not identified in the first place</a:t>
            </a:r>
          </a:p>
        </p:txBody>
      </p:sp>
    </p:spTree>
    <p:extLst>
      <p:ext uri="{BB962C8B-B14F-4D97-AF65-F5344CB8AC3E}">
        <p14:creationId xmlns:p14="http://schemas.microsoft.com/office/powerpoint/2010/main" val="813812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Real call positions driven by E and 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41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9376" y="1556792"/>
            <a:ext cx="11449272" cy="48388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think about real call options driven by E and S?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long side, calls result from grasping E and S opportunities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short side are incumbent companies that are currently destroying value on E or 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intrinsic value of the long call increases with the size of the positive externality (opportunity)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value of the short call decreases with the size of the negative externality (incumbent technology)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intrinsic value of the real call option increases with the attractiveness of the new technology and decreases with the attractiveness of the incumbent technology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the new technology becomes competitive, the value of the long call goes up and might come in-the-money, while that of the short call falls</a:t>
            </a:r>
          </a:p>
        </p:txBody>
      </p:sp>
    </p:spTree>
    <p:extLst>
      <p:ext uri="{BB962C8B-B14F-4D97-AF65-F5344CB8AC3E}">
        <p14:creationId xmlns:p14="http://schemas.microsoft.com/office/powerpoint/2010/main" val="1699591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and S drivers of real call options on F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42</a:t>
            </a:fld>
            <a:endParaRPr lang="nl-NL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176D47-ADE0-DF96-3B17-083815B03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18897"/>
              </p:ext>
            </p:extLst>
          </p:nvPr>
        </p:nvGraphicFramePr>
        <p:xfrm>
          <a:off x="2063552" y="1988840"/>
          <a:ext cx="8064896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662">
                  <a:extLst>
                    <a:ext uri="{9D8B030D-6E8A-4147-A177-3AD203B41FA5}">
                      <a16:colId xmlns:a16="http://schemas.microsoft.com/office/drawing/2014/main" val="1546693680"/>
                    </a:ext>
                  </a:extLst>
                </a:gridCol>
                <a:gridCol w="3508680">
                  <a:extLst>
                    <a:ext uri="{9D8B030D-6E8A-4147-A177-3AD203B41FA5}">
                      <a16:colId xmlns:a16="http://schemas.microsoft.com/office/drawing/2014/main" val="303465720"/>
                    </a:ext>
                  </a:extLst>
                </a:gridCol>
                <a:gridCol w="1218777">
                  <a:extLst>
                    <a:ext uri="{9D8B030D-6E8A-4147-A177-3AD203B41FA5}">
                      <a16:colId xmlns:a16="http://schemas.microsoft.com/office/drawing/2014/main" val="1409322013"/>
                    </a:ext>
                  </a:extLst>
                </a:gridCol>
                <a:gridCol w="1218777">
                  <a:extLst>
                    <a:ext uri="{9D8B030D-6E8A-4147-A177-3AD203B41FA5}">
                      <a16:colId xmlns:a16="http://schemas.microsoft.com/office/drawing/2014/main" val="4135472439"/>
                    </a:ext>
                  </a:extLst>
                </a:gridCol>
              </a:tblGrid>
              <a:tr h="463981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call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call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6709549"/>
                  </a:ext>
                </a:extLst>
              </a:tr>
              <a:tr h="1282825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value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the positive externality of the new technology relative to the old technology</a:t>
                      </a:r>
                    </a:p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 new technology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160689"/>
                  </a:ext>
                </a:extLst>
              </a:tr>
              <a:tr h="463981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 price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 incumbent technology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4755198"/>
                  </a:ext>
                </a:extLst>
              </a:tr>
              <a:tr h="463981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tensions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9720507"/>
                  </a:ext>
                </a:extLst>
              </a:tr>
              <a:tr h="739143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expiration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life of the incumbent technology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2220143"/>
                  </a:ext>
                </a:extLst>
              </a:tr>
              <a:tr h="546529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Risk-free interest rate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 of the incumbent technology (strike price)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947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65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Example of DSM’s product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Bovaer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608195"/>
            <a:ext cx="10319696" cy="50086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 has developed the product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Bovaer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reduces methane emissions of cows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development cost of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Bovaer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option premium at €4 per unit product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strike price of the call is the production cost of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Bovaer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€5 per unit product</a:t>
            </a:r>
          </a:p>
          <a:p>
            <a:pPr marL="0" indent="0">
              <a:buNone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Note: these numbers are fictional and intended for illustrative purposes</a:t>
            </a:r>
          </a:p>
          <a:p>
            <a:pPr>
              <a:lnSpc>
                <a:spcPct val="150000"/>
              </a:lnSpc>
            </a:pPr>
            <a:endParaRPr lang="en-GB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DSM will start producing and selling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Bovaer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(i.e. exercising the call option) as soon as the</a:t>
            </a:r>
            <a:b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methane tax exceeds the strike price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DSM will break even at a methane tax of €9</a:t>
            </a:r>
          </a:p>
          <a:p>
            <a:pPr lvl="1">
              <a:lnSpc>
                <a:spcPct val="150000"/>
              </a:lnSpc>
            </a:pPr>
            <a:endParaRPr lang="en-GB" sz="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a short call perspective: as the transition tensions and/or size of externality increases (i.e. the methane tax rises), the risk of doing nothing increases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should push companies to consider strategies that avoid this risk by phasing out old technologies</a:t>
            </a: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FF10DC-CD2A-E398-2BA3-8AF402C9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3212976"/>
            <a:ext cx="4584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0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Real put positions driven by E and 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2813" y="1554108"/>
            <a:ext cx="11706374" cy="49019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Practical example of a short put: Boeing taking short-curs in safety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year Boeing benefits from cost reductions (put premium)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 one year this led to an accident and massive costs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underlying value is the safety level of the aircraft: the probability that no accidents happen which will result in large fines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 transport and arrival of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passengers is the threshold and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strike price: below that price,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costs rise significantly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795A47-69F6-A824-6EB4-C9426251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36132"/>
              </p:ext>
            </p:extLst>
          </p:nvPr>
        </p:nvGraphicFramePr>
        <p:xfrm>
          <a:off x="4727848" y="4005064"/>
          <a:ext cx="7271300" cy="2577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734">
                  <a:extLst>
                    <a:ext uri="{9D8B030D-6E8A-4147-A177-3AD203B41FA5}">
                      <a16:colId xmlns:a16="http://schemas.microsoft.com/office/drawing/2014/main" val="757534110"/>
                    </a:ext>
                  </a:extLst>
                </a:gridCol>
                <a:gridCol w="3064770">
                  <a:extLst>
                    <a:ext uri="{9D8B030D-6E8A-4147-A177-3AD203B41FA5}">
                      <a16:colId xmlns:a16="http://schemas.microsoft.com/office/drawing/2014/main" val="3555708381"/>
                    </a:ext>
                  </a:extLst>
                </a:gridCol>
                <a:gridCol w="1106898">
                  <a:extLst>
                    <a:ext uri="{9D8B030D-6E8A-4147-A177-3AD203B41FA5}">
                      <a16:colId xmlns:a16="http://schemas.microsoft.com/office/drawing/2014/main" val="3805319332"/>
                    </a:ext>
                  </a:extLst>
                </a:gridCol>
                <a:gridCol w="1106898">
                  <a:extLst>
                    <a:ext uri="{9D8B030D-6E8A-4147-A177-3AD203B41FA5}">
                      <a16:colId xmlns:a16="http://schemas.microsoft.com/office/drawing/2014/main" val="116214249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put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put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412657"/>
                  </a:ext>
                </a:extLst>
              </a:tr>
              <a:tr h="716846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value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level as measured by: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Health of passengers 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Avoiding multi-billion dollar fines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b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90565"/>
                  </a:ext>
                </a:extLst>
              </a:tr>
              <a:tr h="477897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Strike price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Passengers arrive safely due to safety investment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204842"/>
                  </a:ext>
                </a:extLst>
              </a:tr>
              <a:tr h="238949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Swings in resulting safety levels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280020"/>
                  </a:ext>
                </a:extLst>
              </a:tr>
              <a:tr h="358423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expiration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time of the planes produced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616466"/>
                  </a:ext>
                </a:extLst>
              </a:tr>
              <a:tr h="477897"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Risk-free interest rate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 of the safety investment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333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22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Comparing call and put examples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45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1384" y="1542526"/>
            <a:ext cx="10871200" cy="4936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at least three differences between the put and call examples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put examples are not a transition risk: it is not a bigger societal challenge, but purely the result of decisions to economise on safety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</a:t>
            </a: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hort puts are not driven directly by competing products: there is no new technology that can eradicate the negative externality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n</a:t>
            </a: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clear counterparty that has the exact mirror position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also similarities: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long calls and short puts have a competitive element: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that invest in long calls increase their competitive composition by frontloading new technology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that write short puts increase their competitive position by cutting costs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13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Integrated value as a set of real options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46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628800"/>
                <a:ext cx="10247687" cy="51125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Companies can create options for specific stakeholders (i.e. shareholders, employees) at the expense of other stakeholders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integrated value perspective helps to make such situations visible, by explicitly comparing EV, FV and SV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express the market value balance sheet as 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combination of risk-free assets and liabilities and</a:t>
                </a:r>
                <a:b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options on F, S, and E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𝐴𝑠𝑠𝑒𝑡𝑠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𝑅𝑖𝑠𝑘𝑦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𝑑𝑒𝑏𝑡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𝐸𝑞𝑢𝑖𝑡𝑦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𝐼𝑉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𝑏𝑜𝑛𝑑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𝑐𝑎𝑙𝑙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–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𝑝𝑢𝑡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)+(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𝐹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𝑏𝑜𝑛𝑑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𝐹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𝑐𝑎𝑙𝑙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–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𝐹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𝑝𝑢𝑡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)+(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𝑏𝑜𝑛𝑑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𝑐𝑎𝑙𝑙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–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𝑝𝑢𝑡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see next slide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628800"/>
                <a:ext cx="10247687" cy="5112568"/>
              </a:xfrm>
              <a:blipFill>
                <a:blip r:embed="rId2"/>
                <a:stretch>
                  <a:fillRect r="-8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2E6EE6-0417-7D35-17EE-E20764D7D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99848"/>
              </p:ext>
            </p:extLst>
          </p:nvPr>
        </p:nvGraphicFramePr>
        <p:xfrm>
          <a:off x="7536160" y="3356992"/>
          <a:ext cx="3794479" cy="2056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473">
                  <a:extLst>
                    <a:ext uri="{9D8B030D-6E8A-4147-A177-3AD203B41FA5}">
                      <a16:colId xmlns:a16="http://schemas.microsoft.com/office/drawing/2014/main" val="220795793"/>
                    </a:ext>
                  </a:extLst>
                </a:gridCol>
                <a:gridCol w="356643">
                  <a:extLst>
                    <a:ext uri="{9D8B030D-6E8A-4147-A177-3AD203B41FA5}">
                      <a16:colId xmlns:a16="http://schemas.microsoft.com/office/drawing/2014/main" val="1243381043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391505048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384933809"/>
                    </a:ext>
                  </a:extLst>
                </a:gridCol>
                <a:gridCol w="1535926">
                  <a:extLst>
                    <a:ext uri="{9D8B030D-6E8A-4147-A177-3AD203B41FA5}">
                      <a16:colId xmlns:a16="http://schemas.microsoft.com/office/drawing/2014/main" val="4283398332"/>
                    </a:ext>
                  </a:extLst>
                </a:gridCol>
                <a:gridCol w="341837">
                  <a:extLst>
                    <a:ext uri="{9D8B030D-6E8A-4147-A177-3AD203B41FA5}">
                      <a16:colId xmlns:a16="http://schemas.microsoft.com/office/drawing/2014/main" val="1224283707"/>
                    </a:ext>
                  </a:extLst>
                </a:gridCol>
              </a:tblGrid>
              <a:tr h="2759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assets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debt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524626"/>
                  </a:ext>
                </a:extLst>
              </a:tr>
              <a:tr h="275969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equity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846634"/>
                  </a:ext>
                </a:extLst>
              </a:tr>
              <a:tr h="2759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assets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debt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457024"/>
                  </a:ext>
                </a:extLst>
              </a:tr>
              <a:tr h="275969"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equity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998325"/>
                  </a:ext>
                </a:extLst>
              </a:tr>
              <a:tr h="2759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assets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debt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855784"/>
                  </a:ext>
                </a:extLst>
              </a:tr>
              <a:tr h="204331"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equity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99651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65147"/>
                  </a:ext>
                </a:extLst>
              </a:tr>
              <a:tr h="400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integrated assets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integrated liabilities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55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IV balance sheet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47</a:t>
            </a:fld>
            <a:endParaRPr lang="nl-NL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54D9F85-E90F-2EF0-C92B-411763BE2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93886"/>
              </p:ext>
            </p:extLst>
          </p:nvPr>
        </p:nvGraphicFramePr>
        <p:xfrm>
          <a:off x="1163452" y="1772816"/>
          <a:ext cx="9865096" cy="4248466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988199547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3549643768"/>
                    </a:ext>
                  </a:extLst>
                </a:gridCol>
                <a:gridCol w="2466274">
                  <a:extLst>
                    <a:ext uri="{9D8B030D-6E8A-4147-A177-3AD203B41FA5}">
                      <a16:colId xmlns:a16="http://schemas.microsoft.com/office/drawing/2014/main" val="3130359686"/>
                    </a:ext>
                  </a:extLst>
                </a:gridCol>
                <a:gridCol w="2466274">
                  <a:extLst>
                    <a:ext uri="{9D8B030D-6E8A-4147-A177-3AD203B41FA5}">
                      <a16:colId xmlns:a16="http://schemas.microsoft.com/office/drawing/2014/main" val="497455836"/>
                    </a:ext>
                  </a:extLst>
                </a:gridCol>
              </a:tblGrid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 =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bond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call on 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put on 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12221"/>
                  </a:ext>
                </a:extLst>
              </a:tr>
              <a:tr h="9208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: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realised</a:t>
                      </a:r>
                      <a:b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: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destruction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caused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to be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emission savings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damage resulting from activities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56055"/>
                  </a:ext>
                </a:extLst>
              </a:tr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67359"/>
                  </a:ext>
                </a:extLst>
              </a:tr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 =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bond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call on F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put on F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73268"/>
                  </a:ext>
                </a:extLst>
              </a:tr>
              <a:tr h="6906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 from business as usual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additional CF from current / new projects / products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reductions in CF from current / new projects / products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89972"/>
                  </a:ext>
                </a:extLst>
              </a:tr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53410"/>
                  </a:ext>
                </a:extLst>
              </a:tr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 =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bond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call on 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put on 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60792"/>
                  </a:ext>
                </a:extLst>
              </a:tr>
              <a:tr h="6906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: health improvements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realised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: health reductions caused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to be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realised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improvements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to be experienced health reductions from, for example, savings on safety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40973"/>
                  </a:ext>
                </a:extLst>
              </a:tr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52825"/>
                  </a:ext>
                </a:extLst>
              </a:tr>
              <a:tr h="2780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=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bond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call on I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put on I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3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995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7368" y="1700808"/>
            <a:ext cx="11089232" cy="48245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Financial options are contracts that give the owner the right to buy or sell a security at a pre-specified price</a:t>
            </a:r>
          </a:p>
          <a:p>
            <a:pPr>
              <a:lnSpc>
                <a:spcPct val="150000"/>
              </a:lnSpc>
            </a:pPr>
            <a:endParaRPr lang="en-GB" sz="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seller or writer, who is short the option, has the opposite position of the buyer, and has to exercise the contract if the buyer wants to do so</a:t>
            </a:r>
          </a:p>
          <a:p>
            <a:pPr>
              <a:lnSpc>
                <a:spcPct val="150000"/>
              </a:lnSpc>
            </a:pPr>
            <a:endParaRPr lang="en-GB" sz="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real option is the opportunity to make a particular business decision, exemplifying the value of flexibility</a:t>
            </a:r>
          </a:p>
          <a:p>
            <a:pPr>
              <a:lnSpc>
                <a:spcPct val="150000"/>
              </a:lnSpc>
            </a:pPr>
            <a:endParaRPr lang="en-GB" sz="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One can visualise both financial options and real options with decision trees and payoff graphs </a:t>
            </a:r>
          </a:p>
          <a:p>
            <a:pPr>
              <a:lnSpc>
                <a:spcPct val="150000"/>
              </a:lnSpc>
            </a:pPr>
            <a:endParaRPr lang="en-GB" sz="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Real options on F can have E or S drivers: payoff in terms of F, but with E or S as the underlying values</a:t>
            </a:r>
          </a:p>
          <a:p>
            <a:pPr>
              <a:lnSpc>
                <a:spcPct val="150000"/>
              </a:lnSpc>
            </a:pPr>
            <a:endParaRPr lang="en-GB" sz="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Companies have a lot of put options against society, but awareness of it is low: this calls for an integrated view on options or integrated value expressed in real options</a:t>
            </a:r>
          </a:p>
        </p:txBody>
      </p:sp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Call option – long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Consider the example of a call option on a bushel of wheat, with an exercise price of $10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cs typeface="Arial" charset="0"/>
                  </a:rPr>
                  <a:t>The underlying value is the price of the bushel of wheat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payoff is $0 for every price &lt; $10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price &gt; $10, the payoff is: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price – exercise price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for a long position in a call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max</m:t>
                    </m:r>
                    <m: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⁡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,0)</m:t>
                    </m:r>
                  </m:oMath>
                </a14:m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underlying value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exercise price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  <a:blipFill>
                <a:blip r:embed="rId2"/>
                <a:stretch>
                  <a:fillRect l="-291" r="-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afiek 3">
            <a:extLst>
              <a:ext uri="{FF2B5EF4-FFF2-40B4-BE49-F238E27FC236}">
                <a16:creationId xmlns:a16="http://schemas.microsoft.com/office/drawing/2014/main" id="{4C03EEBA-206E-1964-88DF-05F6760E0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214799"/>
              </p:ext>
            </p:extLst>
          </p:nvPr>
        </p:nvGraphicFramePr>
        <p:xfrm>
          <a:off x="6312024" y="2708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33151D27-373D-B349-DD5E-E4C87339780B}"/>
              </a:ext>
            </a:extLst>
          </p:cNvPr>
          <p:cNvSpPr/>
          <p:nvPr/>
        </p:nvSpPr>
        <p:spPr>
          <a:xfrm rot="16200000">
            <a:off x="7806190" y="3879050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2BB78-3028-863D-8DAF-AFBB2E485CB3}"/>
              </a:ext>
            </a:extLst>
          </p:cNvPr>
          <p:cNvSpPr txBox="1"/>
          <p:nvPr/>
        </p:nvSpPr>
        <p:spPr>
          <a:xfrm>
            <a:off x="7223593" y="4365887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charset="0"/>
                <a:cs typeface="Arial" charset="0"/>
              </a:rPr>
              <a:t>Payoff at &lt; $10</a:t>
            </a:r>
            <a:endParaRPr lang="en-GB" sz="12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8C79E06-94F8-49EB-84E3-56758DDEFF09}"/>
              </a:ext>
            </a:extLst>
          </p:cNvPr>
          <p:cNvSpPr/>
          <p:nvPr/>
        </p:nvSpPr>
        <p:spPr>
          <a:xfrm rot="13561372">
            <a:off x="9513644" y="3045924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6E8AA-B4F2-7F12-C855-042F980B4921}"/>
              </a:ext>
            </a:extLst>
          </p:cNvPr>
          <p:cNvSpPr txBox="1"/>
          <p:nvPr/>
        </p:nvSpPr>
        <p:spPr>
          <a:xfrm>
            <a:off x="8229223" y="3566111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rial" charset="0"/>
                <a:cs typeface="Arial" charset="0"/>
              </a:rPr>
              <a:t>Payoff at &gt; $10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0258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Call option – long (with premium)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7866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The longer the maturity of the call, the higher the probability that the underlying value will at some time exceed the strike price and the higher its value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Since it has value, investors will be willing </a:t>
            </a:r>
            <a:br>
              <a:rPr lang="en-GB" sz="2000" dirty="0">
                <a:latin typeface="Arial" charset="0"/>
                <a:ea typeface="Arial" charset="0"/>
                <a:cs typeface="Arial" charset="0"/>
              </a:rPr>
            </a:b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to pay a price for it, called a premium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Suppose the premium for a bushel of wheat</a:t>
            </a:r>
            <a:br>
              <a:rPr lang="en-GB" sz="2000" dirty="0">
                <a:latin typeface="Arial" charset="0"/>
                <a:ea typeface="Arial" charset="0"/>
                <a:cs typeface="Arial" charset="0"/>
              </a:rPr>
            </a:b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is $0.40, then the payoff structure becomes </a:t>
            </a:r>
            <a:r>
              <a:rPr lang="en-GB" sz="2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Note that premiums are not fixed: they move </a:t>
            </a:r>
            <a:br>
              <a:rPr lang="en-GB" sz="2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</a:br>
            <a:r>
              <a:rPr lang="en-GB" sz="20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with the price of the underlying security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buyer pays the premium to the seller at the time both parties enter into the contract, at which time the premium payment is fixed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3151D27-373D-B349-DD5E-E4C87339780B}"/>
              </a:ext>
            </a:extLst>
          </p:cNvPr>
          <p:cNvSpPr/>
          <p:nvPr/>
        </p:nvSpPr>
        <p:spPr>
          <a:xfrm rot="16200000">
            <a:off x="7950206" y="3694028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2BB78-3028-863D-8DAF-AFBB2E485CB3}"/>
              </a:ext>
            </a:extLst>
          </p:cNvPr>
          <p:cNvSpPr txBox="1"/>
          <p:nvPr/>
        </p:nvSpPr>
        <p:spPr>
          <a:xfrm>
            <a:off x="7367609" y="4180865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charset="0"/>
                <a:cs typeface="Arial" charset="0"/>
              </a:rPr>
              <a:t>Payoff at &lt; $10</a:t>
            </a:r>
            <a:endParaRPr lang="en-GB" sz="12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8C79E06-94F8-49EB-84E3-56758DDEFF09}"/>
              </a:ext>
            </a:extLst>
          </p:cNvPr>
          <p:cNvSpPr/>
          <p:nvPr/>
        </p:nvSpPr>
        <p:spPr>
          <a:xfrm rot="13693087">
            <a:off x="9703279" y="2924463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6E8AA-B4F2-7F12-C855-042F980B4921}"/>
              </a:ext>
            </a:extLst>
          </p:cNvPr>
          <p:cNvSpPr txBox="1"/>
          <p:nvPr/>
        </p:nvSpPr>
        <p:spPr>
          <a:xfrm>
            <a:off x="8401754" y="3452337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rial" charset="0"/>
                <a:cs typeface="Arial" charset="0"/>
              </a:rPr>
              <a:t>Payoff at &gt; $10</a:t>
            </a:r>
            <a:endParaRPr lang="en-GB" sz="1200" dirty="0"/>
          </a:p>
        </p:txBody>
      </p:sp>
      <p:graphicFrame>
        <p:nvGraphicFramePr>
          <p:cNvPr id="10" name="Grafiek 1">
            <a:extLst>
              <a:ext uri="{FF2B5EF4-FFF2-40B4-BE49-F238E27FC236}">
                <a16:creationId xmlns:a16="http://schemas.microsoft.com/office/drawing/2014/main" id="{4CE557C8-56B2-019B-B0FB-FB8871682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372610"/>
              </p:ext>
            </p:extLst>
          </p:nvPr>
        </p:nvGraphicFramePr>
        <p:xfrm>
          <a:off x="6456040" y="25959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3CE19F-A689-FBE1-4435-5F2D52F8424D}"/>
              </a:ext>
            </a:extLst>
          </p:cNvPr>
          <p:cNvCxnSpPr>
            <a:cxnSpLocks/>
          </p:cNvCxnSpPr>
          <p:nvPr/>
        </p:nvCxnSpPr>
        <p:spPr>
          <a:xfrm flipH="1">
            <a:off x="9192344" y="4252090"/>
            <a:ext cx="1080120" cy="3960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B94FA9B-F198-C8CA-E259-812224A12B1B}"/>
              </a:ext>
            </a:extLst>
          </p:cNvPr>
          <p:cNvSpPr txBox="1"/>
          <p:nvPr/>
        </p:nvSpPr>
        <p:spPr>
          <a:xfrm>
            <a:off x="10313736" y="3975289"/>
            <a:ext cx="1300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charset="0"/>
                <a:cs typeface="Arial" charset="0"/>
              </a:rPr>
              <a:t>Break-even point: $10.40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1901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Call option – short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seller, who writes the call, has the exact opposite payoff profile to the buyer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payoff is $0 for every price &lt; $10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price &gt; $10, the payoff is: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- (price – exercise price)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for a short position in a call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max</m:t>
                    </m:r>
                    <m: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⁡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,0)</m:t>
                    </m:r>
                  </m:oMath>
                </a14:m>
                <a:endParaRPr lang="en-GB" sz="18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underlying value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exercise price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  <a:blipFill>
                <a:blip r:embed="rId2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33151D27-373D-B349-DD5E-E4C87339780B}"/>
              </a:ext>
            </a:extLst>
          </p:cNvPr>
          <p:cNvSpPr/>
          <p:nvPr/>
        </p:nvSpPr>
        <p:spPr>
          <a:xfrm rot="16200000">
            <a:off x="7827495" y="1786565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2BB78-3028-863D-8DAF-AFBB2E485CB3}"/>
              </a:ext>
            </a:extLst>
          </p:cNvPr>
          <p:cNvSpPr txBox="1"/>
          <p:nvPr/>
        </p:nvSpPr>
        <p:spPr>
          <a:xfrm>
            <a:off x="7215973" y="2203476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charset="0"/>
                <a:cs typeface="Arial" charset="0"/>
              </a:rPr>
              <a:t>Payoff at &lt; $10</a:t>
            </a:r>
            <a:endParaRPr lang="en-GB" sz="12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8C79E06-94F8-49EB-84E3-56758DDEFF09}"/>
              </a:ext>
            </a:extLst>
          </p:cNvPr>
          <p:cNvSpPr/>
          <p:nvPr/>
        </p:nvSpPr>
        <p:spPr>
          <a:xfrm rot="7343135">
            <a:off x="9657659" y="2756981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6E8AA-B4F2-7F12-C855-042F980B4921}"/>
              </a:ext>
            </a:extLst>
          </p:cNvPr>
          <p:cNvSpPr txBox="1"/>
          <p:nvPr/>
        </p:nvSpPr>
        <p:spPr>
          <a:xfrm>
            <a:off x="8413953" y="3680992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rial" charset="0"/>
                <a:cs typeface="Arial" charset="0"/>
              </a:rPr>
              <a:t>Payoff at &gt; $10</a:t>
            </a:r>
            <a:endParaRPr lang="en-GB" sz="1200" dirty="0"/>
          </a:p>
        </p:txBody>
      </p:sp>
      <p:graphicFrame>
        <p:nvGraphicFramePr>
          <p:cNvPr id="10" name="Grafiek 1">
            <a:extLst>
              <a:ext uri="{FF2B5EF4-FFF2-40B4-BE49-F238E27FC236}">
                <a16:creationId xmlns:a16="http://schemas.microsoft.com/office/drawing/2014/main" id="{0ABE1501-8E0F-ECB3-9ADD-90EB4ACB9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880054"/>
              </p:ext>
            </p:extLst>
          </p:nvPr>
        </p:nvGraphicFramePr>
        <p:xfrm>
          <a:off x="6312024" y="2400300"/>
          <a:ext cx="455676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ek 1">
            <a:extLst>
              <a:ext uri="{FF2B5EF4-FFF2-40B4-BE49-F238E27FC236}">
                <a16:creationId xmlns:a16="http://schemas.microsoft.com/office/drawing/2014/main" id="{44143BE1-3A35-F78A-099E-ED511FE61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440348"/>
              </p:ext>
            </p:extLst>
          </p:nvPr>
        </p:nvGraphicFramePr>
        <p:xfrm>
          <a:off x="6312024" y="4386001"/>
          <a:ext cx="455676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9082A7-0824-2292-F9B0-EFAEE7604844}"/>
              </a:ext>
            </a:extLst>
          </p:cNvPr>
          <p:cNvCxnSpPr>
            <a:cxnSpLocks/>
          </p:cNvCxnSpPr>
          <p:nvPr/>
        </p:nvCxnSpPr>
        <p:spPr>
          <a:xfrm flipH="1">
            <a:off x="8953040" y="4594905"/>
            <a:ext cx="1031392" cy="115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BEE23C-0CBA-FC67-FB47-A198752395F7}"/>
              </a:ext>
            </a:extLst>
          </p:cNvPr>
          <p:cNvSpPr txBox="1"/>
          <p:nvPr/>
        </p:nvSpPr>
        <p:spPr>
          <a:xfrm>
            <a:off x="9984432" y="4433339"/>
            <a:ext cx="1926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charset="0"/>
                <a:cs typeface="Arial" charset="0"/>
              </a:rPr>
              <a:t>Including $0.40 premium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0047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Put option – long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A put option gives the owner the right to sell a security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price &lt; $10, the payoff is: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exercise price – price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payoff is $0 for every price &gt; $10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for a short position in a call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max</m:t>
                    </m:r>
                    <m: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⁡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,0)</m:t>
                    </m:r>
                  </m:oMath>
                </a14:m>
                <a:endParaRPr lang="en-GB" sz="18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underlying value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exercise price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  <a:blipFill>
                <a:blip r:embed="rId2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33151D27-373D-B349-DD5E-E4C87339780B}"/>
              </a:ext>
            </a:extLst>
          </p:cNvPr>
          <p:cNvSpPr/>
          <p:nvPr/>
        </p:nvSpPr>
        <p:spPr>
          <a:xfrm rot="16200000">
            <a:off x="9694685" y="3411977"/>
            <a:ext cx="180020" cy="17281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2BB78-3028-863D-8DAF-AFBB2E485CB3}"/>
              </a:ext>
            </a:extLst>
          </p:cNvPr>
          <p:cNvSpPr txBox="1"/>
          <p:nvPr/>
        </p:nvSpPr>
        <p:spPr>
          <a:xfrm>
            <a:off x="9083163" y="3828888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charset="0"/>
                <a:cs typeface="Arial" charset="0"/>
              </a:rPr>
              <a:t>Payoff at &gt; $10</a:t>
            </a:r>
            <a:endParaRPr lang="en-GB" sz="12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8C79E06-94F8-49EB-84E3-56758DDEFF09}"/>
              </a:ext>
            </a:extLst>
          </p:cNvPr>
          <p:cNvSpPr/>
          <p:nvPr/>
        </p:nvSpPr>
        <p:spPr>
          <a:xfrm rot="18754824">
            <a:off x="7951079" y="2362618"/>
            <a:ext cx="158183" cy="213276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6E8AA-B4F2-7F12-C855-042F980B4921}"/>
              </a:ext>
            </a:extLst>
          </p:cNvPr>
          <p:cNvSpPr txBox="1"/>
          <p:nvPr/>
        </p:nvSpPr>
        <p:spPr>
          <a:xfrm>
            <a:off x="8030170" y="3149136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charset="0"/>
                <a:cs typeface="Arial" charset="0"/>
              </a:rPr>
              <a:t>Payoff at &lt; $10</a:t>
            </a:r>
            <a:endParaRPr lang="en-GB" sz="1200" dirty="0"/>
          </a:p>
        </p:txBody>
      </p:sp>
      <p:graphicFrame>
        <p:nvGraphicFramePr>
          <p:cNvPr id="5" name="Grafiek 1">
            <a:extLst>
              <a:ext uri="{FF2B5EF4-FFF2-40B4-BE49-F238E27FC236}">
                <a16:creationId xmlns:a16="http://schemas.microsoft.com/office/drawing/2014/main" id="{7FF75AF6-745B-7188-608F-7C3847885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790574"/>
              </p:ext>
            </p:extLst>
          </p:nvPr>
        </p:nvGraphicFramePr>
        <p:xfrm>
          <a:off x="6372104" y="22454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03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Put option – short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seller, who writes the put, has the exact opposite payoff profile versus that of the buyer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price &lt; $10, the payoff is: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- (exercise price – price)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payoff is $0 for every price &gt; $10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for a short position in a call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max</m:t>
                    </m:r>
                    <m:r>
                      <a:rPr lang="en-GB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⁡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,0)</m:t>
                    </m:r>
                  </m:oMath>
                </a14:m>
                <a:endParaRPr lang="en-GB" sz="1800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underlying value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exercise price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4786644"/>
              </a:xfrm>
              <a:blipFill>
                <a:blip r:embed="rId2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33151D27-373D-B349-DD5E-E4C87339780B}"/>
              </a:ext>
            </a:extLst>
          </p:cNvPr>
          <p:cNvSpPr/>
          <p:nvPr/>
        </p:nvSpPr>
        <p:spPr>
          <a:xfrm rot="16200000">
            <a:off x="9799956" y="1937171"/>
            <a:ext cx="152927" cy="165618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2BB78-3028-863D-8DAF-AFBB2E485CB3}"/>
              </a:ext>
            </a:extLst>
          </p:cNvPr>
          <p:cNvSpPr txBox="1"/>
          <p:nvPr/>
        </p:nvSpPr>
        <p:spPr>
          <a:xfrm>
            <a:off x="9189203" y="2318788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charset="0"/>
                <a:cs typeface="Arial" charset="0"/>
              </a:rPr>
              <a:t>Payoff at &gt; $10</a:t>
            </a:r>
            <a:endParaRPr lang="en-GB" sz="12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8C79E06-94F8-49EB-84E3-56758DDEFF09}"/>
              </a:ext>
            </a:extLst>
          </p:cNvPr>
          <p:cNvSpPr/>
          <p:nvPr/>
        </p:nvSpPr>
        <p:spPr>
          <a:xfrm rot="2872169">
            <a:off x="8019960" y="2840482"/>
            <a:ext cx="158183" cy="213276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6E8AA-B4F2-7F12-C855-042F980B4921}"/>
              </a:ext>
            </a:extLst>
          </p:cNvPr>
          <p:cNvSpPr txBox="1"/>
          <p:nvPr/>
        </p:nvSpPr>
        <p:spPr>
          <a:xfrm>
            <a:off x="8132008" y="3926888"/>
            <a:ext cx="1374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charset="0"/>
                <a:cs typeface="Arial" charset="0"/>
              </a:rPr>
              <a:t>Payoff at &lt; $10</a:t>
            </a:r>
            <a:endParaRPr lang="en-GB" sz="1200" dirty="0"/>
          </a:p>
        </p:txBody>
      </p:sp>
      <p:graphicFrame>
        <p:nvGraphicFramePr>
          <p:cNvPr id="10" name="Grafiek 1">
            <a:extLst>
              <a:ext uri="{FF2B5EF4-FFF2-40B4-BE49-F238E27FC236}">
                <a16:creationId xmlns:a16="http://schemas.microsoft.com/office/drawing/2014/main" id="{74E22286-8A18-C001-6A2A-C73D70A7F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122722"/>
              </p:ext>
            </p:extLst>
          </p:nvPr>
        </p:nvGraphicFramePr>
        <p:xfrm>
          <a:off x="6431385" y="24572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626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30235</TotalTime>
  <Words>5777</Words>
  <Application>Microsoft Macintosh PowerPoint</Application>
  <PresentationFormat>Breedbeeld</PresentationFormat>
  <Paragraphs>853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Corporate Finance for Long-Term Value  </vt:lpstr>
      <vt:lpstr>Chapter 19: Options</vt:lpstr>
      <vt:lpstr>The BIG Picture</vt:lpstr>
      <vt:lpstr>Financial options</vt:lpstr>
      <vt:lpstr>Call option – long</vt:lpstr>
      <vt:lpstr>Call option – long (with premium)</vt:lpstr>
      <vt:lpstr>Call option – short</vt:lpstr>
      <vt:lpstr>Put option – long</vt:lpstr>
      <vt:lpstr>Put option – short</vt:lpstr>
      <vt:lpstr>Combinations of options &amp; hedging</vt:lpstr>
      <vt:lpstr>Combinations of options &amp; hedging</vt:lpstr>
      <vt:lpstr>Put-call parity</vt:lpstr>
      <vt:lpstr>Put-call parity expressed in payoff structures</vt:lpstr>
      <vt:lpstr>Capital structure expressed in options</vt:lpstr>
      <vt:lpstr>Corporate debt in terms of options</vt:lpstr>
      <vt:lpstr>Corporate debt in terms of options</vt:lpstr>
      <vt:lpstr>Option quotations</vt:lpstr>
      <vt:lpstr>Option quotations</vt:lpstr>
      <vt:lpstr>Option value = intrinsic value + time value</vt:lpstr>
      <vt:lpstr>Valuing options</vt:lpstr>
      <vt:lpstr>Binomial model – step 1</vt:lpstr>
      <vt:lpstr>Binomial model – step 2</vt:lpstr>
      <vt:lpstr>Binomial model – step 3</vt:lpstr>
      <vt:lpstr>Binomial model – step 4 (overview)</vt:lpstr>
      <vt:lpstr>Put option in binomial model</vt:lpstr>
      <vt:lpstr>Multiperiod binomial model</vt:lpstr>
      <vt:lpstr>Multiperiod binomial model</vt:lpstr>
      <vt:lpstr>Multiperiod binomial model</vt:lpstr>
      <vt:lpstr>Option pricing models</vt:lpstr>
      <vt:lpstr>Black-Scholes option pricing model</vt:lpstr>
      <vt:lpstr>European dividend paying stocks</vt:lpstr>
      <vt:lpstr>Implied volatility &amp; risk of options</vt:lpstr>
      <vt:lpstr>Drivers of option prices</vt:lpstr>
      <vt:lpstr>Real options</vt:lpstr>
      <vt:lpstr>Application of real options</vt:lpstr>
      <vt:lpstr>Types of real options</vt:lpstr>
      <vt:lpstr>Drivers of real options</vt:lpstr>
      <vt:lpstr>Decision tree analysis for real options</vt:lpstr>
      <vt:lpstr>Decision tree analysis for real options</vt:lpstr>
      <vt:lpstr>Corporate use of real options</vt:lpstr>
      <vt:lpstr>Real call positions driven by E and S</vt:lpstr>
      <vt:lpstr>E and S drivers of real call options on F</vt:lpstr>
      <vt:lpstr>Example of DSM’s product Bovaer</vt:lpstr>
      <vt:lpstr>Real put positions driven by E and S</vt:lpstr>
      <vt:lpstr>Comparing call and put examples</vt:lpstr>
      <vt:lpstr>Integrated value as a set of real options</vt:lpstr>
      <vt:lpstr>IV balance sheet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448</cp:revision>
  <cp:lastPrinted>2017-10-25T07:51:07Z</cp:lastPrinted>
  <dcterms:created xsi:type="dcterms:W3CDTF">2014-04-08T12:02:43Z</dcterms:created>
  <dcterms:modified xsi:type="dcterms:W3CDTF">2023-09-23T13:10:30Z</dcterms:modified>
</cp:coreProperties>
</file>