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6" r:id="rId2"/>
    <p:sldId id="444" r:id="rId3"/>
    <p:sldId id="546" r:id="rId4"/>
    <p:sldId id="496" r:id="rId5"/>
    <p:sldId id="530" r:id="rId6"/>
    <p:sldId id="498" r:id="rId7"/>
    <p:sldId id="531" r:id="rId8"/>
    <p:sldId id="532" r:id="rId9"/>
    <p:sldId id="533" r:id="rId10"/>
    <p:sldId id="534" r:id="rId11"/>
    <p:sldId id="516" r:id="rId12"/>
    <p:sldId id="535" r:id="rId13"/>
    <p:sldId id="536" r:id="rId14"/>
    <p:sldId id="502" r:id="rId15"/>
    <p:sldId id="537" r:id="rId16"/>
    <p:sldId id="538" r:id="rId17"/>
    <p:sldId id="539" r:id="rId18"/>
    <p:sldId id="526" r:id="rId19"/>
    <p:sldId id="505" r:id="rId20"/>
    <p:sldId id="540" r:id="rId21"/>
    <p:sldId id="541" r:id="rId22"/>
    <p:sldId id="542" r:id="rId23"/>
    <p:sldId id="543" r:id="rId24"/>
    <p:sldId id="544" r:id="rId25"/>
    <p:sldId id="545" r:id="rId26"/>
    <p:sldId id="512" r:id="rId27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010A32BA-3B9D-401F-8BB3-E1ABE0C3621A}">
          <p14:sldIdLst>
            <p14:sldId id="256"/>
            <p14:sldId id="444"/>
            <p14:sldId id="546"/>
          </p14:sldIdLst>
        </p14:section>
        <p14:section name="15.1 Financial capital structure in perfect markets" id="{82B96233-CE70-49E5-8BF3-3164E0F97AA4}">
          <p14:sldIdLst>
            <p14:sldId id="496"/>
            <p14:sldId id="530"/>
            <p14:sldId id="498"/>
            <p14:sldId id="531"/>
            <p14:sldId id="532"/>
            <p14:sldId id="533"/>
            <p14:sldId id="534"/>
          </p14:sldIdLst>
        </p14:section>
        <p14:section name="15.2 Financial capital structure with imperfections" id="{07974BBC-226C-43E9-B527-C5E45488056F}">
          <p14:sldIdLst>
            <p14:sldId id="516"/>
            <p14:sldId id="535"/>
            <p14:sldId id="536"/>
            <p14:sldId id="502"/>
            <p14:sldId id="537"/>
            <p14:sldId id="538"/>
            <p14:sldId id="539"/>
          </p14:sldIdLst>
        </p14:section>
        <p14:section name="15.3 Behavioural perspective on financial capital structure" id="{1B5E020B-0A55-42F0-B327-34E1E91E56D2}">
          <p14:sldIdLst>
            <p14:sldId id="526"/>
          </p14:sldIdLst>
        </p14:section>
        <p14:section name="15.4 E and S affecting financial capital structure" id="{E83C631F-396E-4B50-BFF4-EA547A8798AF}">
          <p14:sldIdLst>
            <p14:sldId id="505"/>
            <p14:sldId id="540"/>
            <p14:sldId id="541"/>
          </p14:sldIdLst>
        </p14:section>
        <p14:section name="15.5 Capital structure of E and S" id="{F8E339AB-1BC1-4DE0-B7FD-79440F04AD3A}">
          <p14:sldIdLst>
            <p14:sldId id="542"/>
          </p14:sldIdLst>
        </p14:section>
        <p14:section name="15.6 Integrated capital structure" id="{2443BB61-2735-40B7-8835-4D06B42DDF92}">
          <p14:sldIdLst>
            <p14:sldId id="543"/>
            <p14:sldId id="544"/>
            <p14:sldId id="545"/>
          </p14:sldIdLst>
        </p14:section>
        <p14:section name="15.7 Conclusions" id="{178EF25C-958A-4121-8DF3-1B822610ACA1}">
          <p14:sldIdLst>
            <p14:sldId id="51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1FA"/>
    <a:srgbClr val="CCE3F5"/>
    <a:srgbClr val="2683C6"/>
    <a:srgbClr val="DA970F"/>
    <a:srgbClr val="E84A8E"/>
    <a:srgbClr val="5E87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30" autoAdjust="0"/>
    <p:restoredTop sz="95369"/>
  </p:normalViewPr>
  <p:slideViewPr>
    <p:cSldViewPr>
      <p:cViewPr varScale="1">
        <p:scale>
          <a:sx n="128" d="100"/>
          <a:sy n="128" d="100"/>
        </p:scale>
        <p:origin x="864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8769ce5b2673993a/Documenten/W%20-%20Sustainable%20finance/_SF%20writing/__CFBW/Ch1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'[Ch13.xlsx]fin distress'!$C$3</c:f>
              <c:strCache>
                <c:ptCount val="1"/>
                <c:pt idx="0">
                  <c:v>EBIT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'[Ch13.xlsx]fin distress'!$B$4:$B$8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'[Ch13.xlsx]fin distress'!$C$4:$C$8</c:f>
              <c:numCache>
                <c:formatCode>0</c:formatCode>
                <c:ptCount val="5"/>
                <c:pt idx="0">
                  <c:v>378</c:v>
                </c:pt>
                <c:pt idx="1">
                  <c:v>234.35999999999999</c:v>
                </c:pt>
                <c:pt idx="2">
                  <c:v>288.26279999999997</c:v>
                </c:pt>
                <c:pt idx="3">
                  <c:v>132.600888</c:v>
                </c:pt>
                <c:pt idx="4">
                  <c:v>76.908515039999997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C2C-4A76-9115-8F7915DC8615}"/>
            </c:ext>
          </c:extLst>
        </c:ser>
        <c:ser>
          <c:idx val="1"/>
          <c:order val="1"/>
          <c:tx>
            <c:strRef>
              <c:f>'[Ch13.xlsx]fin distress'!$D$3</c:f>
              <c:strCache>
                <c:ptCount val="1"/>
                <c:pt idx="0">
                  <c:v>interest</c:v>
                </c:pt>
              </c:strCache>
            </c:strRef>
          </c:tx>
          <c:spPr>
            <a:ln w="38100" cap="rnd">
              <a:solidFill>
                <a:srgbClr val="DA970F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'[Ch13.xlsx]fin distress'!$B$4:$B$8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'[Ch13.xlsx]fin distress'!$D$4:$D$8</c:f>
              <c:numCache>
                <c:formatCode>General</c:formatCode>
                <c:ptCount val="5"/>
                <c:pt idx="0">
                  <c:v>120</c:v>
                </c:pt>
                <c:pt idx="1">
                  <c:v>120</c:v>
                </c:pt>
                <c:pt idx="2">
                  <c:v>120</c:v>
                </c:pt>
                <c:pt idx="3">
                  <c:v>120</c:v>
                </c:pt>
                <c:pt idx="4">
                  <c:v>120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C2C-4A76-9115-8F7915DC86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25717968"/>
        <c:axId val="625718288"/>
      </c:lineChart>
      <c:catAx>
        <c:axId val="6257179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/>
                  <a:t>Year</a:t>
                </a:r>
              </a:p>
            </c:rich>
          </c:tx>
          <c:layout>
            <c:manualLayout>
              <c:xMode val="edge"/>
              <c:yMode val="edge"/>
              <c:x val="0.42972643257722271"/>
              <c:y val="0.8712020403390170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nl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l-US"/>
          </a:p>
        </c:txPr>
        <c:crossAx val="625718288"/>
        <c:crosses val="autoZero"/>
        <c:auto val="1"/>
        <c:lblAlgn val="ctr"/>
        <c:lblOffset val="100"/>
        <c:noMultiLvlLbl val="0"/>
      </c:catAx>
      <c:valAx>
        <c:axId val="625718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/>
                  <a:t>Amount in €</a:t>
                </a:r>
              </a:p>
            </c:rich>
          </c:tx>
          <c:layout>
            <c:manualLayout>
              <c:xMode val="edge"/>
              <c:yMode val="edge"/>
              <c:x val="1.2846865364850977E-2"/>
              <c:y val="0.1834558798962011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nl-US"/>
            </a:p>
          </c:txPr>
        </c:title>
        <c:numFmt formatCode="0" sourceLinked="1"/>
        <c:majorTickMark val="out"/>
        <c:minorTickMark val="none"/>
        <c:tickLblPos val="nextTo"/>
        <c:spPr>
          <a:noFill/>
          <a:ln w="1270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nl-US"/>
          </a:p>
        </c:txPr>
        <c:crossAx val="625717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nl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nl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862" cy="495793"/>
          </a:xfrm>
          <a:prstGeom prst="rect">
            <a:avLst/>
          </a:prstGeom>
        </p:spPr>
        <p:txBody>
          <a:bodyPr vert="horz" lIns="88211" tIns="44105" rIns="88211" bIns="44105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296" y="1"/>
            <a:ext cx="2945862" cy="495793"/>
          </a:xfrm>
          <a:prstGeom prst="rect">
            <a:avLst/>
          </a:prstGeom>
        </p:spPr>
        <p:txBody>
          <a:bodyPr vert="horz" lIns="88211" tIns="44105" rIns="88211" bIns="44105" rtlCol="0"/>
          <a:lstStyle>
            <a:lvl1pPr algn="r">
              <a:defRPr sz="1200"/>
            </a:lvl1pPr>
          </a:lstStyle>
          <a:p>
            <a:fld id="{3325F9F8-5D42-4208-880B-6708BBEBB10A}" type="datetimeFigureOut">
              <a:rPr lang="nl-NL" smtClean="0"/>
              <a:t>21-09-2023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9306"/>
            <a:ext cx="2945862" cy="495793"/>
          </a:xfrm>
          <a:prstGeom prst="rect">
            <a:avLst/>
          </a:prstGeom>
        </p:spPr>
        <p:txBody>
          <a:bodyPr vert="horz" lIns="88211" tIns="44105" rIns="88211" bIns="44105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296" y="9429306"/>
            <a:ext cx="2945862" cy="495793"/>
          </a:xfrm>
          <a:prstGeom prst="rect">
            <a:avLst/>
          </a:prstGeom>
        </p:spPr>
        <p:txBody>
          <a:bodyPr vert="horz" lIns="88211" tIns="44105" rIns="88211" bIns="44105" rtlCol="0" anchor="b"/>
          <a:lstStyle>
            <a:lvl1pPr algn="r">
              <a:defRPr sz="1200"/>
            </a:lvl1pPr>
          </a:lstStyle>
          <a:p>
            <a:fld id="{5A154748-73CB-46B1-80DC-BF03F067A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6024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5658" cy="496332"/>
          </a:xfrm>
          <a:prstGeom prst="rect">
            <a:avLst/>
          </a:prstGeom>
        </p:spPr>
        <p:txBody>
          <a:bodyPr vert="horz" lIns="95549" tIns="47774" rIns="95549" bIns="47774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3"/>
            <a:ext cx="2945658" cy="496332"/>
          </a:xfrm>
          <a:prstGeom prst="rect">
            <a:avLst/>
          </a:prstGeom>
        </p:spPr>
        <p:txBody>
          <a:bodyPr vert="horz" lIns="95549" tIns="47774" rIns="95549" bIns="47774" rtlCol="0"/>
          <a:lstStyle>
            <a:lvl1pPr algn="r">
              <a:defRPr sz="1300"/>
            </a:lvl1pPr>
          </a:lstStyle>
          <a:p>
            <a:fld id="{B064C223-EC3E-429A-AD8F-BB570CF7B08B}" type="datetimeFigureOut">
              <a:rPr lang="nl-NL" smtClean="0"/>
              <a:t>21-09-2023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9" tIns="47774" rIns="95549" bIns="47774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5549" tIns="47774" rIns="95549" bIns="4777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9"/>
            <a:ext cx="2945658" cy="496332"/>
          </a:xfrm>
          <a:prstGeom prst="rect">
            <a:avLst/>
          </a:prstGeom>
        </p:spPr>
        <p:txBody>
          <a:bodyPr vert="horz" lIns="95549" tIns="47774" rIns="95549" bIns="47774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9"/>
            <a:ext cx="2945658" cy="496332"/>
          </a:xfrm>
          <a:prstGeom prst="rect">
            <a:avLst/>
          </a:prstGeom>
        </p:spPr>
        <p:txBody>
          <a:bodyPr vert="horz" lIns="95549" tIns="47774" rIns="95549" bIns="47774" rtlCol="0" anchor="b"/>
          <a:lstStyle>
            <a:lvl1pPr algn="r">
              <a:defRPr sz="1300"/>
            </a:lvl1pPr>
          </a:lstStyle>
          <a:p>
            <a:fld id="{C31C44ED-C4AD-470A-9D13-4854E5C77B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6984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E995674-3822-4210-B22F-ACD897F2951D}" type="datetime1">
              <a:rPr lang="nl-NL" smtClean="0"/>
              <a:t>21-09-2023</a:t>
            </a:fld>
            <a:endParaRPr lang="nl-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CCF7-383F-4E81-9924-63EE2C322453}" type="datetime1">
              <a:rPr lang="nl-NL" smtClean="0"/>
              <a:t>21-09-2023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A17AD36F-11C5-49B6-B051-90CB29CA0AFC}" type="datetime1">
              <a:rPr lang="nl-NL" smtClean="0"/>
              <a:t>21-09-2023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4BA67-60A5-409E-8DD4-10448592DE6E}" type="datetime1">
              <a:rPr lang="nl-NL" smtClean="0"/>
              <a:t>21-09-2023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839C-F7D6-482F-9F38-C5243D7FA0DC}" type="datetime1">
              <a:rPr lang="nl-NL" smtClean="0"/>
              <a:t>21-09-2023</a:t>
            </a:fld>
            <a:endParaRPr lang="nl-N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8AD75C1-97C5-43AB-A618-A08561DF0A95}" type="datetime1">
              <a:rPr lang="nl-NL" smtClean="0"/>
              <a:t>21-09-2023</a:t>
            </a:fld>
            <a:endParaRPr lang="nl-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B9D848-C9A4-4662-BB4F-B0EBAEFE3374}" type="datetime1">
              <a:rPr lang="nl-NL" smtClean="0"/>
              <a:t>21-09-2023</a:t>
            </a:fld>
            <a:endParaRPr lang="nl-N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6325-4EE2-417E-871E-643775FE5A8E}" type="datetime1">
              <a:rPr lang="nl-NL" smtClean="0"/>
              <a:t>21-09-2023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E6C7-2C44-47BD-98BE-126A2D60E8B0}" type="datetime1">
              <a:rPr lang="nl-NL" smtClean="0"/>
              <a:t>21-09-2023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8902-429F-4875-8F39-5A01A5339B73}" type="datetime1">
              <a:rPr lang="nl-NL" smtClean="0"/>
              <a:t>21-09-2023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DF3F8BC0-7C6F-4C14-A98E-54C9DDD88215}" type="datetime1">
              <a:rPr lang="nl-NL" smtClean="0"/>
              <a:t>21-09-2023</a:t>
            </a:fld>
            <a:endParaRPr lang="nl-N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2C940B0-84B5-4EDF-949F-11EBC1AD2493}" type="datetime1">
              <a:rPr lang="nl-NL" smtClean="0"/>
              <a:t>21-09-2023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0694" y="3933056"/>
            <a:ext cx="6912768" cy="1972816"/>
          </a:xfrm>
        </p:spPr>
        <p:txBody>
          <a:bodyPr>
            <a:normAutofit fontScale="90000"/>
          </a:bodyPr>
          <a:lstStyle/>
          <a:p>
            <a:pPr algn="r"/>
            <a:r>
              <a:rPr lang="en-US" sz="3600" b="1" dirty="0">
                <a:ea typeface="Arial" charset="0"/>
                <a:cs typeface="Arial" charset="0"/>
              </a:rPr>
              <a:t>Corporate Finance for</a:t>
            </a:r>
            <a:br>
              <a:rPr lang="en-US" sz="3600" b="1" dirty="0">
                <a:ea typeface="Arial" charset="0"/>
                <a:cs typeface="Arial" charset="0"/>
              </a:rPr>
            </a:br>
            <a:r>
              <a:rPr lang="en-US" sz="3600" b="1" dirty="0">
                <a:ea typeface="Arial" charset="0"/>
                <a:cs typeface="Arial" charset="0"/>
              </a:rPr>
              <a:t>Long-Term Value</a:t>
            </a:r>
            <a:br>
              <a:rPr lang="en-US" sz="3600" b="1" dirty="0">
                <a:ea typeface="Arial" charset="0"/>
                <a:cs typeface="Arial" charset="0"/>
              </a:rPr>
            </a:br>
            <a:br>
              <a:rPr lang="en-US" sz="3600" b="1" dirty="0">
                <a:ea typeface="Arial" charset="0"/>
                <a:cs typeface="Arial" charset="0"/>
              </a:rPr>
            </a:br>
            <a:endParaRPr lang="nl-NL" sz="3600" b="1" dirty="0"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5171" y="6021288"/>
            <a:ext cx="8896829" cy="720080"/>
          </a:xfrm>
        </p:spPr>
        <p:txBody>
          <a:bodyPr>
            <a:normAutofit/>
          </a:bodyPr>
          <a:lstStyle/>
          <a:p>
            <a:r>
              <a:rPr lang="en-US" dirty="0"/>
              <a:t>Chapter 15: Capital structure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228399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Impact of debt issuance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10</a:t>
            </a:fld>
            <a:endParaRPr lang="nl-NL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FED8B37-7F7C-7FA0-007A-F221D2CEF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016485"/>
              </p:ext>
            </p:extLst>
          </p:nvPr>
        </p:nvGraphicFramePr>
        <p:xfrm>
          <a:off x="877596" y="3211919"/>
          <a:ext cx="5135120" cy="12961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2683">
                  <a:extLst>
                    <a:ext uri="{9D8B030D-6E8A-4147-A177-3AD203B41FA5}">
                      <a16:colId xmlns:a16="http://schemas.microsoft.com/office/drawing/2014/main" val="2453561102"/>
                    </a:ext>
                  </a:extLst>
                </a:gridCol>
                <a:gridCol w="608716">
                  <a:extLst>
                    <a:ext uri="{9D8B030D-6E8A-4147-A177-3AD203B41FA5}">
                      <a16:colId xmlns:a16="http://schemas.microsoft.com/office/drawing/2014/main" val="1858745640"/>
                    </a:ext>
                  </a:extLst>
                </a:gridCol>
                <a:gridCol w="136162">
                  <a:extLst>
                    <a:ext uri="{9D8B030D-6E8A-4147-A177-3AD203B41FA5}">
                      <a16:colId xmlns:a16="http://schemas.microsoft.com/office/drawing/2014/main" val="2607468277"/>
                    </a:ext>
                  </a:extLst>
                </a:gridCol>
                <a:gridCol w="1828719">
                  <a:extLst>
                    <a:ext uri="{9D8B030D-6E8A-4147-A177-3AD203B41FA5}">
                      <a16:colId xmlns:a16="http://schemas.microsoft.com/office/drawing/2014/main" val="3740225489"/>
                    </a:ext>
                  </a:extLst>
                </a:gridCol>
                <a:gridCol w="605252">
                  <a:extLst>
                    <a:ext uri="{9D8B030D-6E8A-4147-A177-3AD203B41FA5}">
                      <a16:colId xmlns:a16="http://schemas.microsoft.com/office/drawing/2014/main" val="963288987"/>
                    </a:ext>
                  </a:extLst>
                </a:gridCol>
                <a:gridCol w="133588">
                  <a:extLst>
                    <a:ext uri="{9D8B030D-6E8A-4147-A177-3AD203B41FA5}">
                      <a16:colId xmlns:a16="http://schemas.microsoft.com/office/drawing/2014/main" val="1782546175"/>
                    </a:ext>
                  </a:extLst>
                </a:gridCol>
              </a:tblGrid>
              <a:tr h="392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assets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1,000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debt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1,000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300503"/>
                  </a:ext>
                </a:extLst>
              </a:tr>
              <a:tr h="392044">
                <a:tc>
                  <a:txBody>
                    <a:bodyPr/>
                    <a:lstStyle/>
                    <a:p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171565"/>
                  </a:ext>
                </a:extLst>
              </a:tr>
              <a:tr h="51205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F assets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1,000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F liabilities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1,000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71273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2DCBD5A-B89A-EAEE-99E5-2B8581D29228}"/>
              </a:ext>
            </a:extLst>
          </p:cNvPr>
          <p:cNvSpPr txBox="1"/>
          <p:nvPr/>
        </p:nvSpPr>
        <p:spPr>
          <a:xfrm>
            <a:off x="746561" y="2798483"/>
            <a:ext cx="2649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Company without leverage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2C481A-EAE0-5C8D-C56A-C7BEABF4BC09}"/>
              </a:ext>
            </a:extLst>
          </p:cNvPr>
          <p:cNvSpPr txBox="1"/>
          <p:nvPr/>
        </p:nvSpPr>
        <p:spPr>
          <a:xfrm>
            <a:off x="701792" y="4613773"/>
            <a:ext cx="2370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Company with leverage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71A34DC-4380-B651-68A0-FE629D1DC1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602797"/>
              </p:ext>
            </p:extLst>
          </p:nvPr>
        </p:nvGraphicFramePr>
        <p:xfrm>
          <a:off x="859938" y="4983105"/>
          <a:ext cx="5135120" cy="12961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2683">
                  <a:extLst>
                    <a:ext uri="{9D8B030D-6E8A-4147-A177-3AD203B41FA5}">
                      <a16:colId xmlns:a16="http://schemas.microsoft.com/office/drawing/2014/main" val="2453561102"/>
                    </a:ext>
                  </a:extLst>
                </a:gridCol>
                <a:gridCol w="608716">
                  <a:extLst>
                    <a:ext uri="{9D8B030D-6E8A-4147-A177-3AD203B41FA5}">
                      <a16:colId xmlns:a16="http://schemas.microsoft.com/office/drawing/2014/main" val="1858745640"/>
                    </a:ext>
                  </a:extLst>
                </a:gridCol>
                <a:gridCol w="136162">
                  <a:extLst>
                    <a:ext uri="{9D8B030D-6E8A-4147-A177-3AD203B41FA5}">
                      <a16:colId xmlns:a16="http://schemas.microsoft.com/office/drawing/2014/main" val="2607468277"/>
                    </a:ext>
                  </a:extLst>
                </a:gridCol>
                <a:gridCol w="1828719">
                  <a:extLst>
                    <a:ext uri="{9D8B030D-6E8A-4147-A177-3AD203B41FA5}">
                      <a16:colId xmlns:a16="http://schemas.microsoft.com/office/drawing/2014/main" val="3740225489"/>
                    </a:ext>
                  </a:extLst>
                </a:gridCol>
                <a:gridCol w="605252">
                  <a:extLst>
                    <a:ext uri="{9D8B030D-6E8A-4147-A177-3AD203B41FA5}">
                      <a16:colId xmlns:a16="http://schemas.microsoft.com/office/drawing/2014/main" val="963288987"/>
                    </a:ext>
                  </a:extLst>
                </a:gridCol>
                <a:gridCol w="133588">
                  <a:extLst>
                    <a:ext uri="{9D8B030D-6E8A-4147-A177-3AD203B41FA5}">
                      <a16:colId xmlns:a16="http://schemas.microsoft.com/office/drawing/2014/main" val="1782546175"/>
                    </a:ext>
                  </a:extLst>
                </a:gridCol>
              </a:tblGrid>
              <a:tr h="392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assets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1,000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debt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300503"/>
                  </a:ext>
                </a:extLst>
              </a:tr>
              <a:tr h="392044">
                <a:tc>
                  <a:txBody>
                    <a:bodyPr/>
                    <a:lstStyle/>
                    <a:p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 equity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600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171565"/>
                  </a:ext>
                </a:extLst>
              </a:tr>
              <a:tr h="51205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F assets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1,000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F liabilities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1,000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712735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996AC2AB-FF9F-4926-3C9E-4D0227EDB10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25170467"/>
                  </p:ext>
                </p:extLst>
              </p:nvPr>
            </p:nvGraphicFramePr>
            <p:xfrm>
              <a:off x="6414663" y="2936619"/>
              <a:ext cx="3582096" cy="335430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781896">
                      <a:extLst>
                        <a:ext uri="{9D8B030D-6E8A-4147-A177-3AD203B41FA5}">
                          <a16:colId xmlns:a16="http://schemas.microsoft.com/office/drawing/2014/main" val="3626932424"/>
                        </a:ext>
                      </a:extLst>
                    </a:gridCol>
                    <a:gridCol w="900100">
                      <a:extLst>
                        <a:ext uri="{9D8B030D-6E8A-4147-A177-3AD203B41FA5}">
                          <a16:colId xmlns:a16="http://schemas.microsoft.com/office/drawing/2014/main" val="4016046983"/>
                        </a:ext>
                      </a:extLst>
                    </a:gridCol>
                    <a:gridCol w="900100">
                      <a:extLst>
                        <a:ext uri="{9D8B030D-6E8A-4147-A177-3AD203B41FA5}">
                          <a16:colId xmlns:a16="http://schemas.microsoft.com/office/drawing/2014/main" val="512118061"/>
                        </a:ext>
                      </a:extLst>
                    </a:gridCol>
                  </a:tblGrid>
                  <a:tr h="25621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2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No debt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With debt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548877289"/>
                      </a:ext>
                    </a:extLst>
                  </a:tr>
                  <a:tr h="25621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 assets</a:t>
                          </a:r>
                          <a:endParaRPr lang="en-GB" sz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1,000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1,000</a:t>
                          </a:r>
                          <a:endParaRPr lang="en-GB" sz="12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52624895"/>
                      </a:ext>
                    </a:extLst>
                  </a:tr>
                  <a:tr h="25621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 equity</a:t>
                          </a:r>
                          <a:endParaRPr lang="en-GB" sz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1,000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600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0085926"/>
                      </a:ext>
                    </a:extLst>
                  </a:tr>
                  <a:tr h="25621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 debt</a:t>
                          </a:r>
                          <a:endParaRPr lang="en-GB" sz="120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45487997"/>
                      </a:ext>
                    </a:extLst>
                  </a:tr>
                  <a:tr h="25621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120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GB" sz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𝑼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endParaRPr lang="en-GB" sz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10%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10%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61411946"/>
                      </a:ext>
                    </a:extLst>
                  </a:tr>
                  <a:tr h="25621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120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GB" sz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𝒅𝒆𝒃𝒕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endParaRPr lang="en-GB" sz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N/A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2%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63607476"/>
                      </a:ext>
                    </a:extLst>
                  </a:tr>
                  <a:tr h="279786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1200" i="1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GB" sz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𝒆𝒒𝒖𝒊𝒕𝒚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endParaRPr lang="en-GB" sz="120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10%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15.3%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2486944"/>
                      </a:ext>
                    </a:extLst>
                  </a:tr>
                  <a:tr h="25621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Free cash flow (FCF)</a:t>
                          </a:r>
                          <a:endParaRPr lang="en-GB" sz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100</a:t>
                          </a:r>
                          <a:endParaRPr lang="en-GB" sz="12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7174106"/>
                      </a:ext>
                    </a:extLst>
                  </a:tr>
                  <a:tr h="25621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Interest</a:t>
                          </a:r>
                          <a:endParaRPr lang="en-GB" sz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47567580"/>
                      </a:ext>
                    </a:extLst>
                  </a:tr>
                  <a:tr h="25621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Cash flow to equity</a:t>
                          </a:r>
                          <a:endParaRPr lang="en-GB" sz="120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92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12504482"/>
                      </a:ext>
                    </a:extLst>
                  </a:tr>
                  <a:tr h="25621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Number of shares</a:t>
                          </a:r>
                          <a:endParaRPr lang="en-GB" sz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51685893"/>
                      </a:ext>
                    </a:extLst>
                  </a:tr>
                  <a:tr h="25621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EPS</a:t>
                          </a:r>
                          <a:endParaRPr lang="en-GB" sz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0.50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0.46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79771014"/>
                      </a:ext>
                    </a:extLst>
                  </a:tr>
                  <a:tr h="25621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Value per share</a:t>
                          </a:r>
                          <a:endParaRPr lang="en-GB" sz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6121240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996AC2AB-FF9F-4926-3C9E-4D0227EDB10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25170467"/>
                  </p:ext>
                </p:extLst>
              </p:nvPr>
            </p:nvGraphicFramePr>
            <p:xfrm>
              <a:off x="6414663" y="2936619"/>
              <a:ext cx="3582096" cy="335430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781896">
                      <a:extLst>
                        <a:ext uri="{9D8B030D-6E8A-4147-A177-3AD203B41FA5}">
                          <a16:colId xmlns:a16="http://schemas.microsoft.com/office/drawing/2014/main" val="3626932424"/>
                        </a:ext>
                      </a:extLst>
                    </a:gridCol>
                    <a:gridCol w="900100">
                      <a:extLst>
                        <a:ext uri="{9D8B030D-6E8A-4147-A177-3AD203B41FA5}">
                          <a16:colId xmlns:a16="http://schemas.microsoft.com/office/drawing/2014/main" val="4016046983"/>
                        </a:ext>
                      </a:extLst>
                    </a:gridCol>
                    <a:gridCol w="900100">
                      <a:extLst>
                        <a:ext uri="{9D8B030D-6E8A-4147-A177-3AD203B41FA5}">
                          <a16:colId xmlns:a16="http://schemas.microsoft.com/office/drawing/2014/main" val="512118061"/>
                        </a:ext>
                      </a:extLst>
                    </a:gridCol>
                  </a:tblGrid>
                  <a:tr h="25621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GB" sz="12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 </a:t>
                          </a:r>
                          <a:endParaRPr lang="en-GB" sz="12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No debt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With debt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548877289"/>
                      </a:ext>
                    </a:extLst>
                  </a:tr>
                  <a:tr h="25621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 assets</a:t>
                          </a:r>
                          <a:endParaRPr lang="en-GB" sz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1,000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1,000</a:t>
                          </a:r>
                          <a:endParaRPr lang="en-GB" sz="12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52624895"/>
                      </a:ext>
                    </a:extLst>
                  </a:tr>
                  <a:tr h="25621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 equity</a:t>
                          </a:r>
                          <a:endParaRPr lang="en-GB" sz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1,000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600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0085926"/>
                      </a:ext>
                    </a:extLst>
                  </a:tr>
                  <a:tr h="25621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 debt</a:t>
                          </a:r>
                          <a:endParaRPr lang="en-GB" sz="120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45487997"/>
                      </a:ext>
                    </a:extLst>
                  </a:tr>
                  <a:tr h="256210">
                    <a:tc>
                      <a:txBody>
                        <a:bodyPr/>
                        <a:lstStyle/>
                        <a:p>
                          <a:endParaRPr lang="nl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709" t="-410000" r="-102128" b="-84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10%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10%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61411946"/>
                      </a:ext>
                    </a:extLst>
                  </a:tr>
                  <a:tr h="256210">
                    <a:tc>
                      <a:txBody>
                        <a:bodyPr/>
                        <a:lstStyle/>
                        <a:p>
                          <a:endParaRPr lang="nl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709" t="-510000" r="-102128" b="-74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N/A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2%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63607476"/>
                      </a:ext>
                    </a:extLst>
                  </a:tr>
                  <a:tr h="279786">
                    <a:tc>
                      <a:txBody>
                        <a:bodyPr/>
                        <a:lstStyle/>
                        <a:p>
                          <a:endParaRPr lang="nl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709" t="-530435" r="-102128" b="-5478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10%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15.3%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2486944"/>
                      </a:ext>
                    </a:extLst>
                  </a:tr>
                  <a:tr h="25621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Free cash flow (FCF)</a:t>
                          </a:r>
                          <a:endParaRPr lang="en-GB" sz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100</a:t>
                          </a:r>
                          <a:endParaRPr lang="en-GB" sz="12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7174106"/>
                      </a:ext>
                    </a:extLst>
                  </a:tr>
                  <a:tr h="25621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Interest</a:t>
                          </a:r>
                          <a:endParaRPr lang="en-GB" sz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47567580"/>
                      </a:ext>
                    </a:extLst>
                  </a:tr>
                  <a:tr h="25621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Cash flow to equity</a:t>
                          </a:r>
                          <a:endParaRPr lang="en-GB" sz="120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92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12504482"/>
                      </a:ext>
                    </a:extLst>
                  </a:tr>
                  <a:tr h="25621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Number of shares</a:t>
                          </a:r>
                          <a:endParaRPr lang="en-GB" sz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51685893"/>
                      </a:ext>
                    </a:extLst>
                  </a:tr>
                  <a:tr h="25621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EPS</a:t>
                          </a:r>
                          <a:endParaRPr lang="en-GB" sz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0.50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0.46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79771014"/>
                      </a:ext>
                    </a:extLst>
                  </a:tr>
                  <a:tr h="25621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Value per share</a:t>
                          </a:r>
                          <a:endParaRPr lang="en-GB" sz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100"/>
                            </a:spcBef>
                            <a:spcAft>
                              <a:spcPts val="1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6121240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9BC4C7D5-DCD8-98F0-D4D2-585E49FEE9C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391704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 change in capital structure does not mean a change in value (MM1), while it does mean a change in the cost of equity capital (MM2)</a:t>
            </a:r>
            <a:endParaRPr lang="nl-NL" sz="1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00F7BCE4-9135-D0DF-E8BD-0CC57A974F16}"/>
              </a:ext>
            </a:extLst>
          </p:cNvPr>
          <p:cNvSpPr txBox="1">
            <a:spLocks/>
          </p:cNvSpPr>
          <p:nvPr/>
        </p:nvSpPr>
        <p:spPr>
          <a:xfrm>
            <a:off x="10206621" y="3034737"/>
            <a:ext cx="1759961" cy="559217"/>
          </a:xfrm>
          <a:prstGeom prst="rect">
            <a:avLst/>
          </a:prstGeom>
        </p:spPr>
        <p:txBody>
          <a:bodyPr vert="horz" wrap="none" anchor="ctr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No change in value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E8570250-904C-4B88-446C-AB8B2E17D8F4}"/>
              </a:ext>
            </a:extLst>
          </p:cNvPr>
          <p:cNvSpPr txBox="1">
            <a:spLocks/>
          </p:cNvSpPr>
          <p:nvPr/>
        </p:nvSpPr>
        <p:spPr>
          <a:xfrm>
            <a:off x="10206620" y="4274650"/>
            <a:ext cx="1759961" cy="678245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sz="1400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  <a:sym typeface="Wingdings" panose="05000000000000000000" pitchFamily="2" charset="2"/>
              </a:rPr>
              <a:t>Change in cost of equity capital</a:t>
            </a:r>
            <a:endParaRPr lang="en-US" sz="1400" b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3500F38-D60A-9AE0-3128-1E8B969A825A}"/>
              </a:ext>
            </a:extLst>
          </p:cNvPr>
          <p:cNvCxnSpPr>
            <a:cxnSpLocks/>
          </p:cNvCxnSpPr>
          <p:nvPr/>
        </p:nvCxnSpPr>
        <p:spPr>
          <a:xfrm flipH="1">
            <a:off x="9846580" y="3314345"/>
            <a:ext cx="36004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32B22EF-49B8-1994-CA26-FB5C26C1D0C4}"/>
              </a:ext>
            </a:extLst>
          </p:cNvPr>
          <p:cNvCxnSpPr>
            <a:cxnSpLocks/>
          </p:cNvCxnSpPr>
          <p:nvPr/>
        </p:nvCxnSpPr>
        <p:spPr>
          <a:xfrm flipH="1">
            <a:off x="9846580" y="4613772"/>
            <a:ext cx="36004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141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Financial capital structure with imperfections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11</a:t>
            </a:fld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16864" y="1516698"/>
                <a:ext cx="10391704" cy="4925144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400" dirty="0">
                    <a:latin typeface="Arial" charset="0"/>
                    <a:ea typeface="Arial" charset="0"/>
                    <a:cs typeface="Arial" charset="0"/>
                  </a:rPr>
                  <a:t>MM1 shows the </a:t>
                </a:r>
                <a:r>
                  <a:rPr lang="en-GB" sz="2400" i="1" dirty="0">
                    <a:latin typeface="Arial" charset="0"/>
                    <a:ea typeface="Arial" charset="0"/>
                    <a:cs typeface="Arial" charset="0"/>
                  </a:rPr>
                  <a:t>conservation of value principle</a:t>
                </a:r>
                <a:r>
                  <a:rPr lang="en-GB" sz="2400" dirty="0">
                    <a:latin typeface="Arial" charset="0"/>
                    <a:ea typeface="Arial" charset="0"/>
                    <a:cs typeface="Arial" charset="0"/>
                  </a:rPr>
                  <a:t>: in perfect capital markets, financial transactions do not add or destroy financial value (FV)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400" dirty="0">
                    <a:latin typeface="Arial" charset="0"/>
                    <a:ea typeface="Arial" charset="0"/>
                    <a:cs typeface="Arial" charset="0"/>
                  </a:rPr>
                  <a:t>Market imperfections that matter for financial capital structure include: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GB" sz="2000" dirty="0">
                    <a:latin typeface="Arial" charset="0"/>
                    <a:ea typeface="Arial" charset="0"/>
                    <a:cs typeface="Arial" charset="0"/>
                  </a:rPr>
                  <a:t>Corporate taxes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sz="2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τ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sz="2000" baseline="-25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c</m:t>
                        </m:r>
                      </m:sub>
                    </m:sSub>
                  </m:oMath>
                </a14:m>
                <a:r>
                  <a:rPr lang="en-GB" sz="2000" dirty="0">
                    <a:latin typeface="Arial" charset="0"/>
                    <a:ea typeface="Arial" charset="0"/>
                    <a:cs typeface="Arial" charset="0"/>
                  </a:rPr>
                  <a:t> and bankruptcy costs (static trade-off theory)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GB" sz="2000" dirty="0">
                    <a:latin typeface="Arial" charset="0"/>
                    <a:ea typeface="Arial" charset="0"/>
                    <a:cs typeface="Arial" charset="0"/>
                  </a:rPr>
                  <a:t>Information asymmetries (pecking order theory)</a:t>
                </a:r>
                <a:endParaRPr lang="en-GB" sz="2400" dirty="0">
                  <a:latin typeface="Arial" charset="0"/>
                  <a:ea typeface="Arial" charset="0"/>
                  <a:cs typeface="Arial" charset="0"/>
                </a:endParaRPr>
              </a:p>
              <a:p>
                <a:pPr>
                  <a:lnSpc>
                    <a:spcPct val="150000"/>
                  </a:lnSpc>
                </a:pPr>
                <a:endParaRPr lang="en-GB" sz="21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16864" y="1516698"/>
                <a:ext cx="10391704" cy="4925144"/>
              </a:xfrm>
              <a:blipFill>
                <a:blip r:embed="rId2"/>
                <a:stretch>
                  <a:fillRect l="-1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1849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Static trade-off theory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12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391704" cy="464860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In perfect capital markets, companies can go bankrupt at zero cost, while in the real world, such losses do occur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Managers recognise the offsetting effects </a:t>
            </a:r>
            <a:br>
              <a:rPr lang="en-GB" sz="2400" dirty="0">
                <a:latin typeface="Arial" charset="0"/>
                <a:ea typeface="Arial" charset="0"/>
                <a:cs typeface="Arial" charset="0"/>
              </a:rPr>
            </a:b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of tax benefits and bankruptcy costs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This suggests that there is an optimal point </a:t>
            </a:r>
            <a:br>
              <a:rPr lang="en-GB" sz="2400" dirty="0">
                <a:latin typeface="Arial" charset="0"/>
                <a:ea typeface="Arial" charset="0"/>
                <a:cs typeface="Arial" charset="0"/>
              </a:rPr>
            </a:b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whereby overall cost of capital (WACC) is </a:t>
            </a:r>
            <a:br>
              <a:rPr lang="en-GB" sz="2400" dirty="0">
                <a:latin typeface="Arial" charset="0"/>
                <a:ea typeface="Arial" charset="0"/>
                <a:cs typeface="Arial" charset="0"/>
              </a:rPr>
            </a:b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minimalised</a:t>
            </a:r>
          </a:p>
          <a:p>
            <a:pPr>
              <a:lnSpc>
                <a:spcPct val="150000"/>
              </a:lnSpc>
            </a:pPr>
            <a:endParaRPr lang="en-GB" sz="21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5" name="Afbeelding 1562044409">
            <a:extLst>
              <a:ext uri="{FF2B5EF4-FFF2-40B4-BE49-F238E27FC236}">
                <a16:creationId xmlns:a16="http://schemas.microsoft.com/office/drawing/2014/main" id="{08C8506D-5B0D-C610-6312-277EA6D15B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4112" y="2708920"/>
            <a:ext cx="3906386" cy="2915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389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Interest tax shield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13</a:t>
            </a:fld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16864" y="1516698"/>
                <a:ext cx="10391704" cy="4648606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400" dirty="0">
                    <a:latin typeface="Arial" charset="0"/>
                    <a:ea typeface="Arial" charset="0"/>
                    <a:cs typeface="Arial" charset="0"/>
                  </a:rPr>
                  <a:t>Tax benefits are also known as the interest tax shield</a:t>
                </a:r>
              </a:p>
              <a:p>
                <a:pPr marL="0" indent="0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6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𝑇𝑎𝑥</m:t>
                      </m:r>
                      <m:r>
                        <a:rPr lang="en-GB" sz="16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en-GB" sz="16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𝑠h𝑖𝑒𝑙𝑑</m:t>
                      </m:r>
                      <m:r>
                        <a:rPr lang="en-GB" sz="16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GB" sz="1200" i="1"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sz="1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τ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1600" baseline="-25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c</m:t>
                          </m:r>
                        </m:sub>
                      </m:sSub>
                      <m:r>
                        <a:rPr lang="en-GB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∗</m:t>
                      </m:r>
                      <m:r>
                        <a:rPr lang="en-GB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𝑖𝑛𝑡𝑒𝑟𝑒𝑠𝑡</m:t>
                      </m:r>
                      <m:r>
                        <a:rPr lang="en-GB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en-GB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𝑝𝑎𝑦𝑚𝑒𝑛𝑡𝑠</m:t>
                      </m:r>
                      <m:r>
                        <a:rPr lang="en-GB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GB" sz="1200" i="1"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sz="1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τ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1600" baseline="-25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c</m:t>
                          </m:r>
                        </m:sub>
                      </m:sSub>
                      <m:r>
                        <a:rPr lang="en-GB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∗</m:t>
                      </m:r>
                      <m:sSub>
                        <m:sSubPr>
                          <m:ctrlPr>
                            <a:rPr lang="en-GB" sz="1200" i="1"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𝑟</m:t>
                          </m:r>
                        </m:e>
                        <m:sub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𝑑𝑒𝑏𝑡</m:t>
                          </m:r>
                        </m:sub>
                      </m:sSub>
                      <m:r>
                        <a:rPr lang="en-GB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∗</m:t>
                      </m:r>
                      <m:r>
                        <a:rPr lang="en-GB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𝑑𝑒𝑏𝑡</m:t>
                      </m:r>
                    </m:oMath>
                  </m:oMathPara>
                </a14:m>
                <a:endParaRPr lang="en-GB" sz="2000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After</m:t>
                      </m:r>
                      <m:r>
                        <m:rPr>
                          <m:nor/>
                        </m:rP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tax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GB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𝑊𝐴𝐶𝐶</m:t>
                      </m:r>
                      <m:r>
                        <a:rPr lang="en-GB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𝑒𝑞𝑢𝑖𝑡𝑦</m:t>
                          </m:r>
                        </m:num>
                        <m:den>
                          <m:sSub>
                            <m:sSubPr>
                              <m:ctrlPr>
                                <a:rPr lang="en-GB" sz="1600" i="1">
                                  <a:effectLst/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GB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GB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  <m:r>
                        <a:rPr lang="en-GB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∗</m:t>
                      </m:r>
                      <m:sSub>
                        <m:sSubPr>
                          <m:ctrlPr>
                            <a:rPr lang="en-GB" sz="1600" i="1"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𝑟</m:t>
                          </m:r>
                        </m:e>
                        <m:sub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𝑒𝑞𝑢𝑖𝑡𝑦</m:t>
                          </m:r>
                        </m:sub>
                      </m:sSub>
                      <m:r>
                        <a:rPr lang="en-GB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+</m:t>
                      </m:r>
                      <m:f>
                        <m:fPr>
                          <m:ctrlPr>
                            <a:rPr lang="en-GB" sz="1600" i="1"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𝑑𝑒𝑏𝑡</m:t>
                          </m:r>
                        </m:num>
                        <m:den>
                          <m:sSub>
                            <m:sSubPr>
                              <m:ctrlPr>
                                <a:rPr lang="en-GB" sz="1600" i="1">
                                  <a:effectLst/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GB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GB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𝐿</m:t>
                              </m:r>
                            </m:sub>
                          </m:sSub>
                        </m:den>
                      </m:f>
                      <m:r>
                        <a:rPr lang="en-GB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∗</m:t>
                      </m:r>
                      <m:sSub>
                        <m:sSubPr>
                          <m:ctrlPr>
                            <a:rPr lang="en-GB" sz="1600" i="1"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𝑟</m:t>
                          </m:r>
                        </m:e>
                        <m:sub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𝑑𝑒𝑏𝑡</m:t>
                          </m:r>
                        </m:sub>
                      </m:sSub>
                      <m:r>
                        <a:rPr lang="en-GB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∗(1−</m:t>
                      </m:r>
                      <m:sSub>
                        <m:sSubPr>
                          <m:ctrlPr>
                            <a:rPr lang="en-GB" sz="1600" i="1"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sz="1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τ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1600" baseline="-25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c</m:t>
                          </m:r>
                        </m:sub>
                      </m:sSub>
                      <m:r>
                        <a:rPr lang="en-GB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MM1 (with taxes)</a:t>
                </a:r>
                <a:r>
                  <a:rPr lang="en-GB" sz="1600" dirty="0">
                    <a:cs typeface="Calibri" panose="020F0502020204030204" pitchFamily="34" charset="0"/>
                  </a:rPr>
                  <a:t>: </a:t>
                </a:r>
                <a:br>
                  <a:rPr lang="en-US" sz="1600" i="1" dirty="0">
                    <a:latin typeface="Cambria Math" panose="02040503050406030204" pitchFamily="18" charset="0"/>
                    <a:cs typeface="Calibri" panose="020F050202020403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𝑈</m:t>
                          </m:r>
                        </m:sub>
                      </m:sSub>
                      <m:r>
                        <a:rPr lang="en-GB" sz="16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𝐿</m:t>
                          </m:r>
                        </m:sub>
                      </m:sSub>
                      <m:r>
                        <a:rPr lang="en-GB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+</m:t>
                      </m:r>
                      <m:sSub>
                        <m:sSubPr>
                          <m:ctrlPr>
                            <a:rPr lang="en-GB" sz="1600" i="1"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GB" sz="16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τ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1600" baseline="-25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c</m:t>
                          </m:r>
                        </m:sub>
                      </m:sSub>
                      <m:r>
                        <a:rPr lang="en-GB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∗</m:t>
                      </m:r>
                      <m:r>
                        <a:rPr lang="en-GB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𝑑𝑒𝑏𝑡</m:t>
                      </m:r>
                    </m:oMath>
                  </m:oMathPara>
                </a14:m>
                <a:endParaRPr lang="en-GB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GB" sz="1800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MM2 (with taxes): </a:t>
                </a:r>
                <a:br>
                  <a:rPr lang="en-GB" sz="1800" dirty="0">
                    <a:latin typeface="Calibri" panose="020F0502020204030204" pitchFamily="34" charset="0"/>
                    <a:ea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GB" sz="1100" i="1" smtClean="0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GB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𝑟</m:t>
                        </m:r>
                      </m:e>
                      <m:sub>
                        <m:r>
                          <a:rPr lang="en-GB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𝑒𝑞𝑢𝑖𝑡𝑦</m:t>
                        </m:r>
                      </m:sub>
                    </m:sSub>
                    <m:r>
                      <a:rPr lang="en-GB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</m:t>
                    </m:r>
                    <m:sSub>
                      <m:sSubPr>
                        <m:ctrlPr>
                          <a:rPr lang="en-GB" sz="1100" i="1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GB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𝑟</m:t>
                        </m:r>
                      </m:e>
                      <m:sub>
                        <m:r>
                          <a:rPr lang="en-GB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𝑈</m:t>
                        </m:r>
                      </m:sub>
                    </m:sSub>
                    <m:r>
                      <a:rPr lang="en-GB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+</m:t>
                    </m:r>
                    <m:f>
                      <m:fPr>
                        <m:ctrlPr>
                          <a:rPr lang="en-GB" sz="1100" i="1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𝑑𝑒𝑏𝑡</m:t>
                        </m:r>
                      </m:num>
                      <m:den>
                        <m:r>
                          <a:rPr lang="en-GB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𝑒𝑞𝑢𝑖𝑡𝑦</m:t>
                        </m:r>
                      </m:den>
                    </m:f>
                    <m:r>
                      <a:rPr lang="en-GB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∗</m:t>
                    </m:r>
                    <m:d>
                      <m:dPr>
                        <m:ctrlPr>
                          <a:rPr lang="en-GB" sz="1100" i="1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sz="1100" i="1">
                                <a:effectLst/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GB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GB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𝑈</m:t>
                            </m:r>
                          </m:sub>
                        </m:sSub>
                        <m:r>
                          <a:rPr lang="en-GB" sz="1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en-GB" sz="1100" i="1">
                                <a:effectLst/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GB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GB" sz="16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𝑑𝑒𝑏𝑡</m:t>
                            </m:r>
                          </m:sub>
                        </m:sSub>
                      </m:e>
                    </m:d>
                    <m:r>
                      <a:rPr lang="en-GB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(1−</m:t>
                    </m:r>
                    <m:sSub>
                      <m:sSubPr>
                        <m:ctrlPr>
                          <a:rPr lang="en-GB" sz="1100" i="1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sz="16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τ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sz="1600" baseline="-25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c</m:t>
                        </m:r>
                      </m:sub>
                    </m:sSub>
                    <m:r>
                      <a:rPr lang="en-GB" sz="16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) </m:t>
                    </m:r>
                  </m:oMath>
                </a14:m>
                <a:r>
                  <a:rPr lang="en-GB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	</a:t>
                </a:r>
                <a:endParaRPr lang="en-GB" sz="1800" dirty="0"/>
              </a:p>
              <a:p>
                <a:pPr marL="0" indent="0" algn="ctr">
                  <a:lnSpc>
                    <a:spcPct val="150000"/>
                  </a:lnSpc>
                  <a:buNone/>
                </a:pPr>
                <a:endParaRPr lang="en-GB" sz="1800" dirty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GB" sz="2400" dirty="0">
                  <a:latin typeface="Arial" charset="0"/>
                  <a:ea typeface="Arial" charset="0"/>
                  <a:cs typeface="Arial" charset="0"/>
                </a:endParaRPr>
              </a:p>
              <a:p>
                <a:pPr>
                  <a:lnSpc>
                    <a:spcPct val="150000"/>
                  </a:lnSpc>
                </a:pPr>
                <a:endParaRPr lang="en-GB" sz="2400" dirty="0">
                  <a:latin typeface="Arial" charset="0"/>
                  <a:ea typeface="Arial" charset="0"/>
                  <a:cs typeface="Arial" charset="0"/>
                </a:endParaRPr>
              </a:p>
              <a:p>
                <a:pPr>
                  <a:lnSpc>
                    <a:spcPct val="150000"/>
                  </a:lnSpc>
                </a:pPr>
                <a:endParaRPr lang="en-GB" sz="21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16864" y="1516698"/>
                <a:ext cx="10391704" cy="4648606"/>
              </a:xfrm>
              <a:blipFill>
                <a:blip r:embed="rId2"/>
                <a:stretch>
                  <a:fillRect l="-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4A634B3A-38FA-B506-9B9B-8630EDB9CAF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55681373"/>
                  </p:ext>
                </p:extLst>
              </p:nvPr>
            </p:nvGraphicFramePr>
            <p:xfrm>
              <a:off x="6600056" y="2192162"/>
              <a:ext cx="5400602" cy="325797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63662">
                      <a:extLst>
                        <a:ext uri="{9D8B030D-6E8A-4147-A177-3AD203B41FA5}">
                          <a16:colId xmlns:a16="http://schemas.microsoft.com/office/drawing/2014/main" val="3626932424"/>
                        </a:ext>
                      </a:extLst>
                    </a:gridCol>
                    <a:gridCol w="834235">
                      <a:extLst>
                        <a:ext uri="{9D8B030D-6E8A-4147-A177-3AD203B41FA5}">
                          <a16:colId xmlns:a16="http://schemas.microsoft.com/office/drawing/2014/main" val="4016046983"/>
                        </a:ext>
                      </a:extLst>
                    </a:gridCol>
                    <a:gridCol w="834235">
                      <a:extLst>
                        <a:ext uri="{9D8B030D-6E8A-4147-A177-3AD203B41FA5}">
                          <a16:colId xmlns:a16="http://schemas.microsoft.com/office/drawing/2014/main" val="512118061"/>
                        </a:ext>
                      </a:extLst>
                    </a:gridCol>
                    <a:gridCol w="834235">
                      <a:extLst>
                        <a:ext uri="{9D8B030D-6E8A-4147-A177-3AD203B41FA5}">
                          <a16:colId xmlns:a16="http://schemas.microsoft.com/office/drawing/2014/main" val="557193338"/>
                        </a:ext>
                      </a:extLst>
                    </a:gridCol>
                    <a:gridCol w="834235">
                      <a:extLst>
                        <a:ext uri="{9D8B030D-6E8A-4147-A177-3AD203B41FA5}">
                          <a16:colId xmlns:a16="http://schemas.microsoft.com/office/drawing/2014/main" val="3115901979"/>
                        </a:ext>
                      </a:extLst>
                    </a:gridCol>
                  </a:tblGrid>
                  <a:tr h="42814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Debt? 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No debt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With debt of 400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2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No debt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2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With debt of 400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48877289"/>
                      </a:ext>
                    </a:extLst>
                  </a:tr>
                  <a:tr h="276133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2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Taxes?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200" b="1" dirty="0"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No taxes</a:t>
                          </a:r>
                          <a:endParaRPr lang="en-GB" sz="1200" b="1" dirty="0"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200" b="1" dirty="0"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No taxes</a:t>
                          </a:r>
                          <a:endParaRPr lang="en-GB" sz="1200" b="1" dirty="0"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200" b="1" dirty="0"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With taxes</a:t>
                          </a:r>
                          <a:endParaRPr lang="en-GB" sz="1200" b="1" dirty="0"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200" b="1" dirty="0"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With taxes</a:t>
                          </a:r>
                          <a:endParaRPr lang="en-GB" sz="1200" b="1" dirty="0"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1931446"/>
                      </a:ext>
                    </a:extLst>
                  </a:tr>
                  <a:tr h="276133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1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Cash flow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100</a:t>
                          </a:r>
                          <a:endParaRPr lang="en-GB" sz="1200" b="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100</a:t>
                          </a:r>
                          <a:endParaRPr lang="en-GB" sz="1200" b="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100</a:t>
                          </a:r>
                          <a:endParaRPr lang="en-GB" sz="1200" b="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100</a:t>
                          </a:r>
                          <a:endParaRPr lang="en-GB" sz="1200" b="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rgbClr val="CCE3F5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52624895"/>
                      </a:ext>
                    </a:extLst>
                  </a:tr>
                  <a:tr h="379128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1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Interest payments (2%)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8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8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0085926"/>
                      </a:ext>
                    </a:extLst>
                  </a:tr>
                  <a:tr h="276133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1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EBIT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100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92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100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92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45487997"/>
                      </a:ext>
                    </a:extLst>
                  </a:tr>
                  <a:tr h="276133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1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Corporate tax rate </a:t>
                          </a:r>
                          <a:r>
                            <a:rPr lang="en-GB" sz="1200" b="1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Arial Unicode MS"/>
                              <a:cs typeface="Arial" panose="020B0604020202020204" pitchFamily="34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12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" panose="020F050202020403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200" b="1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Arial Unicode MS"/>
                                      <a:cs typeface="Calibri" panose="020F0502020204030204" pitchFamily="34" charset="0"/>
                                    </a:rPr>
                                    <m:t>𝛕</m:t>
                                  </m:r>
                                </m:e>
                                <m:sub>
                                  <m:r>
                                    <a:rPr lang="en-GB" sz="1200" b="1" i="1" baseline="-250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Arial Unicode MS"/>
                                      <a:cs typeface="Calibri" panose="020F0502020204030204" pitchFamily="34" charset="0"/>
                                    </a:rPr>
                                    <m:t>𝐜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sz="1200" b="1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Arial Unicode MS"/>
                              <a:cs typeface="Arial" panose="020B0604020202020204" pitchFamily="34" charset="0"/>
                            </a:rPr>
                            <a:t>)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0%</a:t>
                          </a:r>
                          <a:endParaRPr lang="en-GB" sz="12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0%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25%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25%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61411946"/>
                      </a:ext>
                    </a:extLst>
                  </a:tr>
                  <a:tr h="276133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1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Taxes paid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25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23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63607476"/>
                      </a:ext>
                    </a:extLst>
                  </a:tr>
                  <a:tr h="276133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1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Net income</a:t>
                          </a:r>
                          <a:endParaRPr lang="en-GB" sz="12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100</a:t>
                          </a:r>
                          <a:endParaRPr lang="en-GB" sz="12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92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75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69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2486944"/>
                      </a:ext>
                    </a:extLst>
                  </a:tr>
                  <a:tr h="276133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1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Net income + interest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100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100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75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77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7174106"/>
                      </a:ext>
                    </a:extLst>
                  </a:tr>
                  <a:tr h="42814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1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Tax shield </a:t>
                          </a:r>
                          <a:r>
                            <a:rPr lang="en-GB" sz="1200" b="1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Arial Unicode MS"/>
                              <a:cs typeface="Arial" panose="020B0604020202020204" pitchFamily="34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12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" panose="020F050202020403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200" b="1" i="1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Arial Unicode MS"/>
                                      <a:cs typeface="Calibri" panose="020F0502020204030204" pitchFamily="34" charset="0"/>
                                    </a:rPr>
                                    <m:t>𝛕</m:t>
                                  </m:r>
                                </m:e>
                                <m:sub>
                                  <m:r>
                                    <a:rPr lang="en-GB" sz="1200" b="1" i="1" baseline="-250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Arial Unicode MS"/>
                                      <a:cs typeface="Calibri" panose="020F0502020204030204" pitchFamily="34" charset="0"/>
                                    </a:rPr>
                                    <m:t>𝐜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sz="1200" b="1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Arial Unicode MS"/>
                              <a:cs typeface="Arial" panose="020B0604020202020204" pitchFamily="34" charset="0"/>
                            </a:rPr>
                            <a:t> x interest)</a:t>
                          </a:r>
                          <a:endParaRPr lang="en-GB" sz="12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4756758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4A634B3A-38FA-B506-9B9B-8630EDB9CAF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55681373"/>
                  </p:ext>
                </p:extLst>
              </p:nvPr>
            </p:nvGraphicFramePr>
            <p:xfrm>
              <a:off x="6600056" y="2192162"/>
              <a:ext cx="5400602" cy="325797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063662">
                      <a:extLst>
                        <a:ext uri="{9D8B030D-6E8A-4147-A177-3AD203B41FA5}">
                          <a16:colId xmlns:a16="http://schemas.microsoft.com/office/drawing/2014/main" val="3626932424"/>
                        </a:ext>
                      </a:extLst>
                    </a:gridCol>
                    <a:gridCol w="834235">
                      <a:extLst>
                        <a:ext uri="{9D8B030D-6E8A-4147-A177-3AD203B41FA5}">
                          <a16:colId xmlns:a16="http://schemas.microsoft.com/office/drawing/2014/main" val="4016046983"/>
                        </a:ext>
                      </a:extLst>
                    </a:gridCol>
                    <a:gridCol w="834235">
                      <a:extLst>
                        <a:ext uri="{9D8B030D-6E8A-4147-A177-3AD203B41FA5}">
                          <a16:colId xmlns:a16="http://schemas.microsoft.com/office/drawing/2014/main" val="512118061"/>
                        </a:ext>
                      </a:extLst>
                    </a:gridCol>
                    <a:gridCol w="834235">
                      <a:extLst>
                        <a:ext uri="{9D8B030D-6E8A-4147-A177-3AD203B41FA5}">
                          <a16:colId xmlns:a16="http://schemas.microsoft.com/office/drawing/2014/main" val="557193338"/>
                        </a:ext>
                      </a:extLst>
                    </a:gridCol>
                    <a:gridCol w="834235">
                      <a:extLst>
                        <a:ext uri="{9D8B030D-6E8A-4147-A177-3AD203B41FA5}">
                          <a16:colId xmlns:a16="http://schemas.microsoft.com/office/drawing/2014/main" val="3115901979"/>
                        </a:ext>
                      </a:extLst>
                    </a:gridCol>
                  </a:tblGrid>
                  <a:tr h="42814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Debt? 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No debt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GB" sz="12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With debt of 400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2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No debt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2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With debt of 400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48877289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2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Taxes?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200" b="1" dirty="0"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No taxes</a:t>
                          </a:r>
                          <a:endParaRPr lang="en-GB" sz="1200" b="1" dirty="0"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200" b="1" dirty="0"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No taxes</a:t>
                          </a:r>
                          <a:endParaRPr lang="en-GB" sz="1200" b="1" dirty="0"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200" b="1" dirty="0"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With taxes</a:t>
                          </a:r>
                          <a:endParaRPr lang="en-GB" sz="1200" b="1" dirty="0"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:r>
                            <a:rPr lang="en-US" sz="1200" b="1" dirty="0"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With taxes</a:t>
                          </a:r>
                          <a:endParaRPr lang="en-GB" sz="1200" b="1" dirty="0">
                            <a:solidFill>
                              <a:schemeClr val="bg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accen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61931446"/>
                      </a:ext>
                    </a:extLst>
                  </a:tr>
                  <a:tr h="276133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1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Cash flow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100</a:t>
                          </a:r>
                          <a:endParaRPr lang="en-GB" sz="1200" b="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100</a:t>
                          </a:r>
                          <a:endParaRPr lang="en-GB" sz="1200" b="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100</a:t>
                          </a:r>
                          <a:endParaRPr lang="en-GB" sz="1200" b="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100</a:t>
                          </a:r>
                          <a:endParaRPr lang="en-GB" sz="1200" b="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lnT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rgbClr val="CCE3F5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52624895"/>
                      </a:ext>
                    </a:extLst>
                  </a:tr>
                  <a:tr h="379128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1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Interest payments (2%)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8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8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0085926"/>
                      </a:ext>
                    </a:extLst>
                  </a:tr>
                  <a:tr h="276133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1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EBIT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100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92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100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92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45487997"/>
                      </a:ext>
                    </a:extLst>
                  </a:tr>
                  <a:tr h="276133">
                    <a:tc>
                      <a:txBody>
                        <a:bodyPr/>
                        <a:lstStyle/>
                        <a:p>
                          <a:endParaRPr lang="nl-US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613" t="-657143" r="-163190" b="-480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0%</a:t>
                          </a:r>
                          <a:endParaRPr lang="en-GB" sz="12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0%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25%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25%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61411946"/>
                      </a:ext>
                    </a:extLst>
                  </a:tr>
                  <a:tr h="276133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1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Taxes paid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25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23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63607476"/>
                      </a:ext>
                    </a:extLst>
                  </a:tr>
                  <a:tr h="276133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1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Net income</a:t>
                          </a:r>
                          <a:endParaRPr lang="en-GB" sz="12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100</a:t>
                          </a:r>
                          <a:endParaRPr lang="en-GB" sz="12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92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75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69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2486944"/>
                      </a:ext>
                    </a:extLst>
                  </a:tr>
                  <a:tr h="276133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b="1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Net income + interest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100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100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75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77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57174106"/>
                      </a:ext>
                    </a:extLst>
                  </a:tr>
                  <a:tr h="428145">
                    <a:tc>
                      <a:txBody>
                        <a:bodyPr/>
                        <a:lstStyle/>
                        <a:p>
                          <a:endParaRPr lang="nl-US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613" t="-661765" r="-163190" b="-29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00"/>
                            </a:spcBef>
                            <a:spcAft>
                              <a:spcPts val="200"/>
                            </a:spcAft>
                          </a:pPr>
                          <a:r>
                            <a:rPr lang="en-GB" sz="1200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2</a:t>
                          </a:r>
                          <a:endParaRPr lang="en-GB" sz="12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4756758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089574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Bankruptcy costs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14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6719296" cy="492514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As a company’s leverage increases, the chance also rises that it cannot meet its debt obligations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A company is in distress when it’s close to being unable to meet debt obligations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In a perfect capital market, there are no costs to reorganising the company, but in the real world, there are direct and indirect costs of bankruptcy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Direct costs include fees paid to administrators, accountants, investment bankers, lawyers and courts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Indirect costs include the value loss of missed sales and investments </a:t>
            </a:r>
          </a:p>
          <a:p>
            <a:pPr>
              <a:lnSpc>
                <a:spcPct val="150000"/>
              </a:lnSpc>
            </a:pPr>
            <a:endParaRPr lang="nl-NL" sz="21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5" name="Grafiek 1562044410">
            <a:extLst>
              <a:ext uri="{FF2B5EF4-FFF2-40B4-BE49-F238E27FC236}">
                <a16:creationId xmlns:a16="http://schemas.microsoft.com/office/drawing/2014/main" id="{B2D91BB5-6BA3-5A74-1FA1-C2D4B894CE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4777412"/>
              </p:ext>
            </p:extLst>
          </p:nvPr>
        </p:nvGraphicFramePr>
        <p:xfrm>
          <a:off x="7176120" y="1700808"/>
          <a:ext cx="4320480" cy="2578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6985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Static trade-off theory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15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391704" cy="464860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Taxes and bankruptcy costs have opposite implications for capital structure: 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Taxes give incentives for higher leverage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Bankruptcy costs incentivise managers to reduce leverage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The optimal capital structure: 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Overall cost of capital is minimalised </a:t>
            </a:r>
          </a:p>
          <a:p>
            <a:pPr lvl="2">
              <a:lnSpc>
                <a:spcPct val="150000"/>
              </a:lnSpc>
            </a:pPr>
            <a:r>
              <a:rPr lang="en-GB" sz="1800" dirty="0">
                <a:latin typeface="Arial" charset="0"/>
                <a:ea typeface="Arial" charset="0"/>
                <a:cs typeface="Arial" charset="0"/>
              </a:rPr>
              <a:t>A sizeable tax benefit is obtained </a:t>
            </a:r>
          </a:p>
          <a:p>
            <a:pPr lvl="2">
              <a:lnSpc>
                <a:spcPct val="150000"/>
              </a:lnSpc>
            </a:pPr>
            <a:r>
              <a:rPr lang="en-GB" sz="1800" dirty="0">
                <a:latin typeface="Arial" charset="0"/>
                <a:ea typeface="Arial" charset="0"/>
                <a:cs typeface="Arial" charset="0"/>
              </a:rPr>
              <a:t>Without excessive bankruptcy costs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Trade-off theory predicts that companies’ debt ratios move towards a target capital structure, which is determined by the balance of tax benefits and bankruptcy/distress costs</a:t>
            </a:r>
          </a:p>
        </p:txBody>
      </p:sp>
    </p:spTree>
    <p:extLst>
      <p:ext uri="{BB962C8B-B14F-4D97-AF65-F5344CB8AC3E}">
        <p14:creationId xmlns:p14="http://schemas.microsoft.com/office/powerpoint/2010/main" val="4698942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Agency costs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16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391704" cy="464860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Agency costs result from the principal-agent conflict, which regards:</a:t>
            </a:r>
          </a:p>
          <a:p>
            <a:pPr lvl="1">
              <a:lnSpc>
                <a:spcPct val="150000"/>
              </a:lnSpc>
            </a:pPr>
            <a:r>
              <a:rPr lang="en-GB" sz="1800" dirty="0">
                <a:latin typeface="Arial" charset="0"/>
                <a:ea typeface="Arial" charset="0"/>
                <a:cs typeface="Arial" charset="0"/>
              </a:rPr>
              <a:t>Tensions between owners/financiers (the principals) and management (the agents)</a:t>
            </a:r>
          </a:p>
          <a:p>
            <a:pPr lvl="1">
              <a:lnSpc>
                <a:spcPct val="150000"/>
              </a:lnSpc>
            </a:pPr>
            <a:r>
              <a:rPr lang="en-GB" sz="1800" dirty="0">
                <a:latin typeface="Arial" charset="0"/>
                <a:ea typeface="Arial" charset="0"/>
                <a:cs typeface="Arial" charset="0"/>
              </a:rPr>
              <a:t>Tensions among financiers (debtholders vs shareholders)</a:t>
            </a:r>
          </a:p>
          <a:p>
            <a:pPr marL="388620" indent="-342900"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Information asymmetry: managers know much better what is happening at the company than its financiers</a:t>
            </a:r>
          </a:p>
          <a:p>
            <a:pPr marL="388620" indent="-342900"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Higher information asymmetry leads to higher cost of capital</a:t>
            </a:r>
          </a:p>
          <a:p>
            <a:pPr marL="388620" indent="-342900"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Information asymmetries are largest for equity issues</a:t>
            </a:r>
          </a:p>
        </p:txBody>
      </p:sp>
    </p:spTree>
    <p:extLst>
      <p:ext uri="{BB962C8B-B14F-4D97-AF65-F5344CB8AC3E}">
        <p14:creationId xmlns:p14="http://schemas.microsoft.com/office/powerpoint/2010/main" val="30511985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Pecking order theory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17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391704" cy="464860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Managers prefer:</a:t>
            </a:r>
            <a:endParaRPr lang="en-GB" sz="2100" dirty="0">
              <a:latin typeface="Arial" charset="0"/>
              <a:ea typeface="Arial" charset="0"/>
              <a:cs typeface="Arial" charset="0"/>
            </a:endParaRPr>
          </a:p>
          <a:p>
            <a:pPr marL="82296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Internal finance (from cash flows and retained earnings)</a:t>
            </a:r>
          </a:p>
          <a:p>
            <a:pPr marL="82296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External debt</a:t>
            </a:r>
          </a:p>
          <a:p>
            <a:pPr marL="82296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External equity</a:t>
            </a:r>
          </a:p>
        </p:txBody>
      </p:sp>
      <p:pic>
        <p:nvPicPr>
          <p:cNvPr id="5" name="Afbeelding 1562044411" descr="Afbeelding met tekst&#10;&#10;Automatisch gegenereerde beschrijving">
            <a:extLst>
              <a:ext uri="{FF2B5EF4-FFF2-40B4-BE49-F238E27FC236}">
                <a16:creationId xmlns:a16="http://schemas.microsoft.com/office/drawing/2014/main" id="{1F001FAC-A685-917F-2992-AB7468EDC6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7808" y="2924944"/>
            <a:ext cx="5251016" cy="307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4801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Arial" charset="0"/>
                <a:ea typeface="Arial" charset="0"/>
                <a:cs typeface="Arial" charset="0"/>
              </a:rPr>
              <a:t>Behavioural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 issues in capital structure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18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391704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Corporate financial policies such as capital structure choices are also driven by behavioural issues:</a:t>
            </a:r>
          </a:p>
          <a:p>
            <a:pPr lvl="1">
              <a:lnSpc>
                <a:spcPct val="1500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Those of managers themselves – internal errors</a:t>
            </a:r>
          </a:p>
          <a:p>
            <a:pPr lvl="2">
              <a:lnSpc>
                <a:spcPct val="150000"/>
              </a:lnSpc>
            </a:pPr>
            <a:r>
              <a:rPr lang="en-GB" sz="1700" dirty="0">
                <a:latin typeface="Arial" charset="0"/>
                <a:ea typeface="Arial" charset="0"/>
                <a:cs typeface="Arial" charset="0"/>
              </a:rPr>
              <a:t>Optimistic managers use leverage more aggressively, overestimate cash flows and the interest levels they can afford to pay</a:t>
            </a:r>
          </a:p>
          <a:p>
            <a:pPr lvl="2">
              <a:lnSpc>
                <a:spcPct val="150000"/>
              </a:lnSpc>
            </a:pPr>
            <a:r>
              <a:rPr lang="en-GB" sz="1700" dirty="0">
                <a:latin typeface="Arial" charset="0"/>
                <a:ea typeface="Arial" charset="0"/>
                <a:cs typeface="Arial" charset="0"/>
              </a:rPr>
              <a:t>Optimistic managers tend to think their company’s stock is undervalued</a:t>
            </a:r>
          </a:p>
          <a:p>
            <a:pPr lvl="2">
              <a:lnSpc>
                <a:spcPct val="150000"/>
              </a:lnSpc>
            </a:pPr>
            <a:r>
              <a:rPr lang="en-GB" sz="1700" dirty="0">
                <a:latin typeface="Arial" charset="0"/>
                <a:ea typeface="Arial" charset="0"/>
                <a:cs typeface="Arial" charset="0"/>
              </a:rPr>
              <a:t>Optimistic managers are likely to choose higher debt levels than rational managers </a:t>
            </a:r>
          </a:p>
          <a:p>
            <a:pPr lvl="1">
              <a:lnSpc>
                <a:spcPct val="1500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Those of the markets they operate in – external errors</a:t>
            </a:r>
          </a:p>
          <a:p>
            <a:pPr lvl="2">
              <a:lnSpc>
                <a:spcPct val="150000"/>
              </a:lnSpc>
            </a:pPr>
            <a:r>
              <a:rPr lang="en-GB" sz="1700" dirty="0">
                <a:latin typeface="Arial" charset="0"/>
                <a:ea typeface="Arial" charset="0"/>
                <a:cs typeface="Arial" charset="0"/>
              </a:rPr>
              <a:t>(Temporarily) irrational markets can result in the absence of funding opportunities for positive NPV projects</a:t>
            </a:r>
          </a:p>
          <a:p>
            <a:pPr>
              <a:lnSpc>
                <a:spcPct val="150000"/>
              </a:lnSpc>
            </a:pPr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4933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E and S affecting capital structure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19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319696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and S risks can affect:</a:t>
            </a:r>
          </a:p>
          <a:p>
            <a:pPr lvl="1">
              <a:lnSpc>
                <a:spcPct val="150000"/>
              </a:lnSpc>
            </a:pP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 business model and operations - which affect interest coverage ratios and project NPVs</a:t>
            </a:r>
          </a:p>
          <a:p>
            <a:pPr lvl="1">
              <a:lnSpc>
                <a:spcPct val="150000"/>
              </a:lnSpc>
            </a:pP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Investor perceptions – which affect cost of capital, valuation and financial capital structure</a:t>
            </a: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lnSpc>
                <a:spcPct val="150000"/>
              </a:lnSpc>
            </a:pPr>
            <a:endParaRPr lang="en-GB" sz="22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602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38A61CE-6D9E-7B18-0367-09C55388B1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28FCA5E-2706-BA1C-17AF-A2474FC03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9536" y="1608138"/>
            <a:ext cx="10160000" cy="990600"/>
          </a:xfrm>
        </p:spPr>
        <p:txBody>
          <a:bodyPr>
            <a:noAutofit/>
          </a:bodyPr>
          <a:lstStyle/>
          <a:p>
            <a:r>
              <a:rPr lang="en-US" sz="3600" dirty="0"/>
              <a:t>Chapter 15: Capital structure</a:t>
            </a:r>
            <a:endParaRPr lang="nl-NL" sz="36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9D5528A-89B4-F271-04DF-44B7C9B62599}"/>
              </a:ext>
            </a:extLst>
          </p:cNvPr>
          <p:cNvSpPr txBox="1">
            <a:spLocks/>
          </p:cNvSpPr>
          <p:nvPr/>
        </p:nvSpPr>
        <p:spPr>
          <a:xfrm>
            <a:off x="8256239" y="1169114"/>
            <a:ext cx="3729397" cy="648072"/>
          </a:xfrm>
          <a:prstGeom prst="rect">
            <a:avLst/>
          </a:prstGeom>
          <a:solidFill>
            <a:srgbClr val="2683C6"/>
          </a:solidFill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b="0" kern="1200" cap="none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/>
              <a:t>Part 5: Corporate financial policies</a:t>
            </a:r>
            <a:endParaRPr lang="nl-NL" sz="2000" dirty="0">
              <a:solidFill>
                <a:schemeClr val="bg2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F6441D-60C6-CD50-7676-D9006EC1D951}"/>
              </a:ext>
            </a:extLst>
          </p:cNvPr>
          <p:cNvSpPr/>
          <p:nvPr/>
        </p:nvSpPr>
        <p:spPr>
          <a:xfrm>
            <a:off x="1828800" y="1600200"/>
            <a:ext cx="10363200" cy="2338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4234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E and S affecting the business model of an airline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20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74883"/>
            <a:ext cx="4775080" cy="492514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GB" sz="2500" dirty="0">
                <a:latin typeface="Arial" charset="0"/>
                <a:ea typeface="Arial" charset="0"/>
                <a:cs typeface="Arial" charset="0"/>
              </a:rPr>
              <a:t>With internalisation, E and S risk materialises:</a:t>
            </a:r>
          </a:p>
          <a:p>
            <a:pPr lvl="1">
              <a:lnSpc>
                <a:spcPct val="150000"/>
              </a:lnSpc>
            </a:pPr>
            <a:r>
              <a:rPr lang="en-GB" sz="2200" dirty="0">
                <a:latin typeface="Arial" charset="0"/>
                <a:ea typeface="Arial" charset="0"/>
                <a:cs typeface="Arial" charset="0"/>
              </a:rPr>
              <a:t>Subsidies disappear</a:t>
            </a:r>
          </a:p>
          <a:p>
            <a:pPr lvl="1">
              <a:lnSpc>
                <a:spcPct val="150000"/>
              </a:lnSpc>
            </a:pPr>
            <a:r>
              <a:rPr lang="en-GB" sz="2200" dirty="0">
                <a:latin typeface="Arial" charset="0"/>
                <a:ea typeface="Arial" charset="0"/>
                <a:cs typeface="Arial" charset="0"/>
              </a:rPr>
              <a:t>Carbon taxes increase costs</a:t>
            </a:r>
          </a:p>
          <a:p>
            <a:pPr lvl="1">
              <a:lnSpc>
                <a:spcPct val="150000"/>
              </a:lnSpc>
            </a:pPr>
            <a:r>
              <a:rPr lang="en-GB" sz="2200" dirty="0">
                <a:latin typeface="Arial" charset="0"/>
                <a:ea typeface="Arial" charset="0"/>
                <a:cs typeface="Arial" charset="0"/>
              </a:rPr>
              <a:t>Demand for air travel drops</a:t>
            </a:r>
          </a:p>
          <a:p>
            <a:pPr>
              <a:lnSpc>
                <a:spcPct val="150000"/>
              </a:lnSpc>
            </a:pPr>
            <a:r>
              <a:rPr lang="en-GB" sz="2500" dirty="0">
                <a:latin typeface="Arial" charset="0"/>
                <a:ea typeface="Arial" charset="0"/>
                <a:cs typeface="Arial" charset="0"/>
              </a:rPr>
              <a:t>Leads to 30% reduction in NPV (total assets: 30 </a:t>
            </a:r>
            <a:r>
              <a:rPr lang="en-GB" sz="2500" dirty="0">
                <a:latin typeface="Arial" charset="0"/>
                <a:ea typeface="Arial" charset="0"/>
                <a:cs typeface="Arial" charset="0"/>
                <a:sym typeface="Wingdings" panose="05000000000000000000" pitchFamily="2" charset="2"/>
              </a:rPr>
              <a:t> 21)</a:t>
            </a:r>
            <a:endParaRPr lang="en-GB" sz="25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r>
              <a:rPr lang="en-GB" sz="2200" dirty="0">
                <a:latin typeface="Arial" charset="0"/>
                <a:ea typeface="Arial" charset="0"/>
                <a:cs typeface="Arial" charset="0"/>
              </a:rPr>
              <a:t>Increased probability of default leads to 10% drop in value of debt</a:t>
            </a:r>
          </a:p>
          <a:p>
            <a:pPr lvl="1">
              <a:lnSpc>
                <a:spcPct val="150000"/>
              </a:lnSpc>
            </a:pPr>
            <a:r>
              <a:rPr lang="en-GB" sz="2200" dirty="0">
                <a:latin typeface="Arial" charset="0"/>
                <a:ea typeface="Arial" charset="0"/>
                <a:cs typeface="Arial" charset="0"/>
              </a:rPr>
              <a:t>NPV of F assets drops more than debt value, so leverage rises (0.40 </a:t>
            </a:r>
            <a:r>
              <a:rPr lang="en-GB" sz="2200" dirty="0">
                <a:latin typeface="Arial" charset="0"/>
                <a:ea typeface="Arial" charset="0"/>
                <a:cs typeface="Arial" charset="0"/>
                <a:sym typeface="Wingdings" panose="05000000000000000000" pitchFamily="2" charset="2"/>
              </a:rPr>
              <a:t> 0.51)</a:t>
            </a:r>
            <a:endParaRPr lang="en-GB" sz="22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C0ED7F5-A1AB-545B-1EDF-2617D963A0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790948"/>
              </p:ext>
            </p:extLst>
          </p:nvPr>
        </p:nvGraphicFramePr>
        <p:xfrm>
          <a:off x="5859378" y="2026569"/>
          <a:ext cx="4130178" cy="12961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1624">
                  <a:extLst>
                    <a:ext uri="{9D8B030D-6E8A-4147-A177-3AD203B41FA5}">
                      <a16:colId xmlns:a16="http://schemas.microsoft.com/office/drawing/2014/main" val="2453561102"/>
                    </a:ext>
                  </a:extLst>
                </a:gridCol>
                <a:gridCol w="488134">
                  <a:extLst>
                    <a:ext uri="{9D8B030D-6E8A-4147-A177-3AD203B41FA5}">
                      <a16:colId xmlns:a16="http://schemas.microsoft.com/office/drawing/2014/main" val="1858745640"/>
                    </a:ext>
                  </a:extLst>
                </a:gridCol>
                <a:gridCol w="114300">
                  <a:extLst>
                    <a:ext uri="{9D8B030D-6E8A-4147-A177-3AD203B41FA5}">
                      <a16:colId xmlns:a16="http://schemas.microsoft.com/office/drawing/2014/main" val="2607468277"/>
                    </a:ext>
                  </a:extLst>
                </a:gridCol>
                <a:gridCol w="1466464">
                  <a:extLst>
                    <a:ext uri="{9D8B030D-6E8A-4147-A177-3AD203B41FA5}">
                      <a16:colId xmlns:a16="http://schemas.microsoft.com/office/drawing/2014/main" val="3740225489"/>
                    </a:ext>
                  </a:extLst>
                </a:gridCol>
                <a:gridCol w="485356">
                  <a:extLst>
                    <a:ext uri="{9D8B030D-6E8A-4147-A177-3AD203B41FA5}">
                      <a16:colId xmlns:a16="http://schemas.microsoft.com/office/drawing/2014/main" val="963288987"/>
                    </a:ext>
                  </a:extLst>
                </a:gridCol>
                <a:gridCol w="114300">
                  <a:extLst>
                    <a:ext uri="{9D8B030D-6E8A-4147-A177-3AD203B41FA5}">
                      <a16:colId xmlns:a16="http://schemas.microsoft.com/office/drawing/2014/main" val="1782546175"/>
                    </a:ext>
                  </a:extLst>
                </a:gridCol>
              </a:tblGrid>
              <a:tr h="392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assets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debt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300503"/>
                  </a:ext>
                </a:extLst>
              </a:tr>
              <a:tr h="392044">
                <a:tc>
                  <a:txBody>
                    <a:bodyPr/>
                    <a:lstStyle/>
                    <a:p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 equity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171565"/>
                  </a:ext>
                </a:extLst>
              </a:tr>
              <a:tr h="51205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assets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liabilities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71273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399B6CB-220E-E178-B0CB-A85CEFA0DFB3}"/>
              </a:ext>
            </a:extLst>
          </p:cNvPr>
          <p:cNvSpPr txBox="1"/>
          <p:nvPr/>
        </p:nvSpPr>
        <p:spPr>
          <a:xfrm>
            <a:off x="5755945" y="1657237"/>
            <a:ext cx="3082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Company before internalisation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1C07F5-E8F9-E15C-8F8A-804464434A66}"/>
              </a:ext>
            </a:extLst>
          </p:cNvPr>
          <p:cNvSpPr txBox="1"/>
          <p:nvPr/>
        </p:nvSpPr>
        <p:spPr>
          <a:xfrm>
            <a:off x="5737912" y="3668123"/>
            <a:ext cx="2918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Company after internalisation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29E2A84-6C3A-8F6E-D373-4570AA47D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315340"/>
              </p:ext>
            </p:extLst>
          </p:nvPr>
        </p:nvGraphicFramePr>
        <p:xfrm>
          <a:off x="5859378" y="4037455"/>
          <a:ext cx="4130178" cy="12961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1624">
                  <a:extLst>
                    <a:ext uri="{9D8B030D-6E8A-4147-A177-3AD203B41FA5}">
                      <a16:colId xmlns:a16="http://schemas.microsoft.com/office/drawing/2014/main" val="2453561102"/>
                    </a:ext>
                  </a:extLst>
                </a:gridCol>
                <a:gridCol w="488134">
                  <a:extLst>
                    <a:ext uri="{9D8B030D-6E8A-4147-A177-3AD203B41FA5}">
                      <a16:colId xmlns:a16="http://schemas.microsoft.com/office/drawing/2014/main" val="1858745640"/>
                    </a:ext>
                  </a:extLst>
                </a:gridCol>
                <a:gridCol w="114300">
                  <a:extLst>
                    <a:ext uri="{9D8B030D-6E8A-4147-A177-3AD203B41FA5}">
                      <a16:colId xmlns:a16="http://schemas.microsoft.com/office/drawing/2014/main" val="2607468277"/>
                    </a:ext>
                  </a:extLst>
                </a:gridCol>
                <a:gridCol w="1466464">
                  <a:extLst>
                    <a:ext uri="{9D8B030D-6E8A-4147-A177-3AD203B41FA5}">
                      <a16:colId xmlns:a16="http://schemas.microsoft.com/office/drawing/2014/main" val="3740225489"/>
                    </a:ext>
                  </a:extLst>
                </a:gridCol>
                <a:gridCol w="485356">
                  <a:extLst>
                    <a:ext uri="{9D8B030D-6E8A-4147-A177-3AD203B41FA5}">
                      <a16:colId xmlns:a16="http://schemas.microsoft.com/office/drawing/2014/main" val="963288987"/>
                    </a:ext>
                  </a:extLst>
                </a:gridCol>
                <a:gridCol w="114300">
                  <a:extLst>
                    <a:ext uri="{9D8B030D-6E8A-4147-A177-3AD203B41FA5}">
                      <a16:colId xmlns:a16="http://schemas.microsoft.com/office/drawing/2014/main" val="1782546175"/>
                    </a:ext>
                  </a:extLst>
                </a:gridCol>
              </a:tblGrid>
              <a:tr h="392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assets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debt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10.8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300503"/>
                  </a:ext>
                </a:extLst>
              </a:tr>
              <a:tr h="392044">
                <a:tc>
                  <a:txBody>
                    <a:bodyPr/>
                    <a:lstStyle/>
                    <a:p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 equity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10.2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171565"/>
                  </a:ext>
                </a:extLst>
              </a:tr>
              <a:tr h="51205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assets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liabilities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712735"/>
                  </a:ext>
                </a:extLst>
              </a:tr>
            </a:tbl>
          </a:graphicData>
        </a:graphic>
      </p:graphicFrame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494DB191-78BA-17B1-7A33-2419A7A5E94F}"/>
              </a:ext>
            </a:extLst>
          </p:cNvPr>
          <p:cNvSpPr txBox="1">
            <a:spLocks/>
          </p:cNvSpPr>
          <p:nvPr/>
        </p:nvSpPr>
        <p:spPr>
          <a:xfrm>
            <a:off x="9989556" y="4044112"/>
            <a:ext cx="1540041" cy="340394"/>
          </a:xfrm>
          <a:prstGeom prst="rect">
            <a:avLst/>
          </a:prstGeom>
        </p:spPr>
        <p:txBody>
          <a:bodyPr vert="horz" wrap="none" anchor="ctr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12 x 0.9 = 10.8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F0E28E99-B950-CBBD-8667-0B29E36C791D}"/>
              </a:ext>
            </a:extLst>
          </p:cNvPr>
          <p:cNvSpPr txBox="1">
            <a:spLocks/>
          </p:cNvSpPr>
          <p:nvPr/>
        </p:nvSpPr>
        <p:spPr>
          <a:xfrm>
            <a:off x="9989556" y="4450506"/>
            <a:ext cx="1540041" cy="340394"/>
          </a:xfrm>
          <a:prstGeom prst="rect">
            <a:avLst/>
          </a:prstGeom>
        </p:spPr>
        <p:txBody>
          <a:bodyPr vert="horz" wrap="none" anchor="ctr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21 – 10.8 = 10.2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CCA0DAB3-39B9-ABC2-4356-7AC9DC0C0EDE}"/>
              </a:ext>
            </a:extLst>
          </p:cNvPr>
          <p:cNvSpPr txBox="1">
            <a:spLocks/>
          </p:cNvSpPr>
          <p:nvPr/>
        </p:nvSpPr>
        <p:spPr>
          <a:xfrm>
            <a:off x="7924467" y="5408504"/>
            <a:ext cx="2669026" cy="340394"/>
          </a:xfrm>
          <a:prstGeom prst="rect">
            <a:avLst/>
          </a:prstGeom>
        </p:spPr>
        <p:txBody>
          <a:bodyPr vert="horz" wrap="none" anchor="ctr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Debt-assets ratio: 10.8 / 21 = 0.51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0C097176-A3EB-B005-AD52-1C7FCDAA7B81}"/>
              </a:ext>
            </a:extLst>
          </p:cNvPr>
          <p:cNvSpPr txBox="1">
            <a:spLocks/>
          </p:cNvSpPr>
          <p:nvPr/>
        </p:nvSpPr>
        <p:spPr>
          <a:xfrm>
            <a:off x="7924467" y="3313260"/>
            <a:ext cx="2669026" cy="340394"/>
          </a:xfrm>
          <a:prstGeom prst="rect">
            <a:avLst/>
          </a:prstGeom>
        </p:spPr>
        <p:txBody>
          <a:bodyPr vert="horz" wrap="none" anchor="ctr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Debt-assets ratio: 12 / 30 = 0.40</a:t>
            </a:r>
          </a:p>
        </p:txBody>
      </p:sp>
    </p:spTree>
    <p:extLst>
      <p:ext uri="{BB962C8B-B14F-4D97-AF65-F5344CB8AC3E}">
        <p14:creationId xmlns:p14="http://schemas.microsoft.com/office/powerpoint/2010/main" val="23878102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E and S affecting investor perceptions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21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319696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In anticipation of possible internalisation of E and S, investors may perceive higher financial risk</a:t>
            </a: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Leads to lower asset value due to higher discount rate and/or lower expected cash flows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Lower expected cash flows result from 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investors attaching higher probabilities to more negative scenarios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Higher cost of capital results from higher expected variations in outcomes and sensitivity to market returns </a:t>
            </a:r>
          </a:p>
        </p:txBody>
      </p:sp>
    </p:spTree>
    <p:extLst>
      <p:ext uri="{BB962C8B-B14F-4D97-AF65-F5344CB8AC3E}">
        <p14:creationId xmlns:p14="http://schemas.microsoft.com/office/powerpoint/2010/main" val="36917072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Capital structure of E and 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22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6359256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Expressing externalities on E and S in capital structure ratios helps in identifying and understanding the size of the risks involved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and S assets indicate value creation by the company for society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and S liabilities (debt) indicate value destruction by the company at the cost of society</a:t>
            </a:r>
          </a:p>
          <a:p>
            <a:pPr lvl="1">
              <a:lnSpc>
                <a:spcPct val="150000"/>
              </a:lnSpc>
            </a:pPr>
            <a:endParaRPr lang="en-GB" sz="2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GB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GB" sz="22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99D7897-2DAE-EA3C-F8B3-7E0EEFAB0E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618534"/>
              </p:ext>
            </p:extLst>
          </p:nvPr>
        </p:nvGraphicFramePr>
        <p:xfrm>
          <a:off x="7464152" y="1916832"/>
          <a:ext cx="4130178" cy="12961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1624">
                  <a:extLst>
                    <a:ext uri="{9D8B030D-6E8A-4147-A177-3AD203B41FA5}">
                      <a16:colId xmlns:a16="http://schemas.microsoft.com/office/drawing/2014/main" val="2453561102"/>
                    </a:ext>
                  </a:extLst>
                </a:gridCol>
                <a:gridCol w="488134">
                  <a:extLst>
                    <a:ext uri="{9D8B030D-6E8A-4147-A177-3AD203B41FA5}">
                      <a16:colId xmlns:a16="http://schemas.microsoft.com/office/drawing/2014/main" val="1858745640"/>
                    </a:ext>
                  </a:extLst>
                </a:gridCol>
                <a:gridCol w="114300">
                  <a:extLst>
                    <a:ext uri="{9D8B030D-6E8A-4147-A177-3AD203B41FA5}">
                      <a16:colId xmlns:a16="http://schemas.microsoft.com/office/drawing/2014/main" val="2607468277"/>
                    </a:ext>
                  </a:extLst>
                </a:gridCol>
                <a:gridCol w="1466464">
                  <a:extLst>
                    <a:ext uri="{9D8B030D-6E8A-4147-A177-3AD203B41FA5}">
                      <a16:colId xmlns:a16="http://schemas.microsoft.com/office/drawing/2014/main" val="3740225489"/>
                    </a:ext>
                  </a:extLst>
                </a:gridCol>
                <a:gridCol w="485356">
                  <a:extLst>
                    <a:ext uri="{9D8B030D-6E8A-4147-A177-3AD203B41FA5}">
                      <a16:colId xmlns:a16="http://schemas.microsoft.com/office/drawing/2014/main" val="963288987"/>
                    </a:ext>
                  </a:extLst>
                </a:gridCol>
                <a:gridCol w="114300">
                  <a:extLst>
                    <a:ext uri="{9D8B030D-6E8A-4147-A177-3AD203B41FA5}">
                      <a16:colId xmlns:a16="http://schemas.microsoft.com/office/drawing/2014/main" val="1782546175"/>
                    </a:ext>
                  </a:extLst>
                </a:gridCol>
              </a:tblGrid>
              <a:tr h="392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assets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debt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300503"/>
                  </a:ext>
                </a:extLst>
              </a:tr>
              <a:tr h="392044">
                <a:tc>
                  <a:txBody>
                    <a:bodyPr/>
                    <a:lstStyle/>
                    <a:p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 equity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171565"/>
                  </a:ext>
                </a:extLst>
              </a:tr>
              <a:tr h="51205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assets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liabilities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71273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E239463-A9B2-923F-F331-E2CD60ED6D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258831"/>
              </p:ext>
            </p:extLst>
          </p:nvPr>
        </p:nvGraphicFramePr>
        <p:xfrm>
          <a:off x="7464152" y="4011759"/>
          <a:ext cx="4130178" cy="12961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1624">
                  <a:extLst>
                    <a:ext uri="{9D8B030D-6E8A-4147-A177-3AD203B41FA5}">
                      <a16:colId xmlns:a16="http://schemas.microsoft.com/office/drawing/2014/main" val="2453561102"/>
                    </a:ext>
                  </a:extLst>
                </a:gridCol>
                <a:gridCol w="488134">
                  <a:extLst>
                    <a:ext uri="{9D8B030D-6E8A-4147-A177-3AD203B41FA5}">
                      <a16:colId xmlns:a16="http://schemas.microsoft.com/office/drawing/2014/main" val="1858745640"/>
                    </a:ext>
                  </a:extLst>
                </a:gridCol>
                <a:gridCol w="114300">
                  <a:extLst>
                    <a:ext uri="{9D8B030D-6E8A-4147-A177-3AD203B41FA5}">
                      <a16:colId xmlns:a16="http://schemas.microsoft.com/office/drawing/2014/main" val="2607468277"/>
                    </a:ext>
                  </a:extLst>
                </a:gridCol>
                <a:gridCol w="1466464">
                  <a:extLst>
                    <a:ext uri="{9D8B030D-6E8A-4147-A177-3AD203B41FA5}">
                      <a16:colId xmlns:a16="http://schemas.microsoft.com/office/drawing/2014/main" val="3740225489"/>
                    </a:ext>
                  </a:extLst>
                </a:gridCol>
                <a:gridCol w="485356">
                  <a:extLst>
                    <a:ext uri="{9D8B030D-6E8A-4147-A177-3AD203B41FA5}">
                      <a16:colId xmlns:a16="http://schemas.microsoft.com/office/drawing/2014/main" val="963288987"/>
                    </a:ext>
                  </a:extLst>
                </a:gridCol>
                <a:gridCol w="114300">
                  <a:extLst>
                    <a:ext uri="{9D8B030D-6E8A-4147-A177-3AD203B41FA5}">
                      <a16:colId xmlns:a16="http://schemas.microsoft.com/office/drawing/2014/main" val="1782546175"/>
                    </a:ext>
                  </a:extLst>
                </a:gridCol>
              </a:tblGrid>
              <a:tr h="392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assets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debt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300503"/>
                  </a:ext>
                </a:extLst>
              </a:tr>
              <a:tr h="392044">
                <a:tc>
                  <a:txBody>
                    <a:bodyPr/>
                    <a:lstStyle/>
                    <a:p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 equity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-10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171565"/>
                  </a:ext>
                </a:extLst>
              </a:tr>
              <a:tr h="51205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assets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liabilities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712735"/>
                  </a:ext>
                </a:extLst>
              </a:tr>
            </a:tbl>
          </a:graphicData>
        </a:graphic>
      </p:graphicFrame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0ED581F5-21A8-A0D1-4442-D0E92542578E}"/>
              </a:ext>
            </a:extLst>
          </p:cNvPr>
          <p:cNvSpPr txBox="1">
            <a:spLocks/>
          </p:cNvSpPr>
          <p:nvPr/>
        </p:nvSpPr>
        <p:spPr>
          <a:xfrm>
            <a:off x="7464152" y="3288331"/>
            <a:ext cx="3284102" cy="547788"/>
          </a:xfrm>
          <a:prstGeom prst="rect">
            <a:avLst/>
          </a:prstGeom>
        </p:spPr>
        <p:txBody>
          <a:bodyPr vert="horz" wrap="none" anchor="ctr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S assets &gt; S debt, so net value creation on S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S leverage ratio: 15 / 20 = 0.75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32F2C917-5E9E-2CCB-59A9-6F60A80DCA3F}"/>
              </a:ext>
            </a:extLst>
          </p:cNvPr>
          <p:cNvSpPr txBox="1">
            <a:spLocks/>
          </p:cNvSpPr>
          <p:nvPr/>
        </p:nvSpPr>
        <p:spPr>
          <a:xfrm>
            <a:off x="7445356" y="5445224"/>
            <a:ext cx="3284102" cy="547788"/>
          </a:xfrm>
          <a:prstGeom prst="rect">
            <a:avLst/>
          </a:prstGeom>
        </p:spPr>
        <p:txBody>
          <a:bodyPr vert="horz" wrap="none" anchor="ctr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 assets &lt; E debt, so net value destruction on E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 leverage ratio: 25 / 15 = 1.67</a:t>
            </a:r>
          </a:p>
        </p:txBody>
      </p:sp>
    </p:spTree>
    <p:extLst>
      <p:ext uri="{BB962C8B-B14F-4D97-AF65-F5344CB8AC3E}">
        <p14:creationId xmlns:p14="http://schemas.microsoft.com/office/powerpoint/2010/main" val="30614477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Integrated capital structure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23</a:t>
            </a:fld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16864" y="1516698"/>
                <a:ext cx="5567168" cy="4925144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The integrated capital structure is the capital structure of E, S and F combined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Calibri" panose="020F0502020204030204" pitchFamily="34" charset="0"/>
                    <a:ea typeface="Calibri" panose="020F0502020204030204" pitchFamily="34" charset="0"/>
                  </a:rPr>
                  <a:t>Integrated leverage indicates the risk in a company’s integrated capital structure</a:t>
                </a:r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𝐼𝑛𝑡𝑒𝑔𝑟𝑎𝑡𝑒𝑑</m:t>
                      </m:r>
                      <m:r>
                        <a:rPr lang="en-GB" sz="16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en-GB" sz="16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𝑙𝑒𝑣𝑒𝑟𝑎𝑔𝑒</m:t>
                      </m:r>
                      <m:r>
                        <a:rPr lang="en-GB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1200" i="1"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𝐼𝑛𝑡𝑒𝑔𝑟𝑎𝑡𝑒𝑑</m:t>
                          </m:r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𝑑𝑒𝑏𝑡</m:t>
                          </m:r>
                        </m:num>
                        <m:den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𝐼𝑛𝑡𝑒𝑔𝑟𝑎𝑡𝑒𝑑</m:t>
                          </m:r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𝑎𝑠𝑠𝑒𝑡𝑠</m:t>
                          </m:r>
                        </m:den>
                      </m:f>
                    </m:oMath>
                  </m:oMathPara>
                </a14:m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en-GB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en-GB" sz="20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16864" y="1516698"/>
                <a:ext cx="5567168" cy="4925144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2F7B71C-CA55-7FDD-FC84-B4F0E0D7DD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768652"/>
              </p:ext>
            </p:extLst>
          </p:nvPr>
        </p:nvGraphicFramePr>
        <p:xfrm>
          <a:off x="6600056" y="1628800"/>
          <a:ext cx="5006902" cy="26642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7332">
                  <a:extLst>
                    <a:ext uri="{9D8B030D-6E8A-4147-A177-3AD203B41FA5}">
                      <a16:colId xmlns:a16="http://schemas.microsoft.com/office/drawing/2014/main" val="2453561102"/>
                    </a:ext>
                  </a:extLst>
                </a:gridCol>
                <a:gridCol w="386306">
                  <a:extLst>
                    <a:ext uri="{9D8B030D-6E8A-4147-A177-3AD203B41FA5}">
                      <a16:colId xmlns:a16="http://schemas.microsoft.com/office/drawing/2014/main" val="1858745640"/>
                    </a:ext>
                  </a:extLst>
                </a:gridCol>
                <a:gridCol w="138563">
                  <a:extLst>
                    <a:ext uri="{9D8B030D-6E8A-4147-A177-3AD203B41FA5}">
                      <a16:colId xmlns:a16="http://schemas.microsoft.com/office/drawing/2014/main" val="2607468277"/>
                    </a:ext>
                  </a:extLst>
                </a:gridCol>
                <a:gridCol w="2000822">
                  <a:extLst>
                    <a:ext uri="{9D8B030D-6E8A-4147-A177-3AD203B41FA5}">
                      <a16:colId xmlns:a16="http://schemas.microsoft.com/office/drawing/2014/main" val="3740225489"/>
                    </a:ext>
                  </a:extLst>
                </a:gridCol>
                <a:gridCol w="365316">
                  <a:extLst>
                    <a:ext uri="{9D8B030D-6E8A-4147-A177-3AD203B41FA5}">
                      <a16:colId xmlns:a16="http://schemas.microsoft.com/office/drawing/2014/main" val="963288987"/>
                    </a:ext>
                  </a:extLst>
                </a:gridCol>
                <a:gridCol w="138563">
                  <a:extLst>
                    <a:ext uri="{9D8B030D-6E8A-4147-A177-3AD203B41FA5}">
                      <a16:colId xmlns:a16="http://schemas.microsoft.com/office/drawing/2014/main" val="1782546175"/>
                    </a:ext>
                  </a:extLst>
                </a:gridCol>
              </a:tblGrid>
              <a:tr h="3646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assets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debt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300503"/>
                  </a:ext>
                </a:extLst>
              </a:tr>
              <a:tr h="364666">
                <a:tc>
                  <a:txBody>
                    <a:bodyPr/>
                    <a:lstStyle/>
                    <a:p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 equity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171565"/>
                  </a:ext>
                </a:extLst>
              </a:tr>
              <a:tr h="3646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assets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debt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861908"/>
                  </a:ext>
                </a:extLst>
              </a:tr>
              <a:tr h="364666">
                <a:tc>
                  <a:txBody>
                    <a:bodyPr/>
                    <a:lstStyle/>
                    <a:p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 equity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-10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50557"/>
                  </a:ext>
                </a:extLst>
              </a:tr>
              <a:tr h="3646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assets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debt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409934"/>
                  </a:ext>
                </a:extLst>
              </a:tr>
              <a:tr h="364666">
                <a:tc>
                  <a:txBody>
                    <a:bodyPr/>
                    <a:lstStyle/>
                    <a:p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 equity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123220"/>
                  </a:ext>
                </a:extLst>
              </a:tr>
              <a:tr h="47629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integrated assets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integrated liabilities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71273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B244095-2EBD-BFBD-BFBF-C895759285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030253"/>
              </p:ext>
            </p:extLst>
          </p:nvPr>
        </p:nvGraphicFramePr>
        <p:xfrm>
          <a:off x="1811524" y="4467200"/>
          <a:ext cx="8568952" cy="14249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1538152942"/>
                    </a:ext>
                  </a:extLst>
                </a:gridCol>
                <a:gridCol w="839697">
                  <a:extLst>
                    <a:ext uri="{9D8B030D-6E8A-4147-A177-3AD203B41FA5}">
                      <a16:colId xmlns:a16="http://schemas.microsoft.com/office/drawing/2014/main" val="2024268892"/>
                    </a:ext>
                  </a:extLst>
                </a:gridCol>
                <a:gridCol w="343933">
                  <a:extLst>
                    <a:ext uri="{9D8B030D-6E8A-4147-A177-3AD203B41FA5}">
                      <a16:colId xmlns:a16="http://schemas.microsoft.com/office/drawing/2014/main" val="1036663492"/>
                    </a:ext>
                  </a:extLst>
                </a:gridCol>
                <a:gridCol w="1840706">
                  <a:extLst>
                    <a:ext uri="{9D8B030D-6E8A-4147-A177-3AD203B41FA5}">
                      <a16:colId xmlns:a16="http://schemas.microsoft.com/office/drawing/2014/main" val="4124492914"/>
                    </a:ext>
                  </a:extLst>
                </a:gridCol>
                <a:gridCol w="779888">
                  <a:extLst>
                    <a:ext uri="{9D8B030D-6E8A-4147-A177-3AD203B41FA5}">
                      <a16:colId xmlns:a16="http://schemas.microsoft.com/office/drawing/2014/main" val="2312089403"/>
                    </a:ext>
                  </a:extLst>
                </a:gridCol>
                <a:gridCol w="363237">
                  <a:extLst>
                    <a:ext uri="{9D8B030D-6E8A-4147-A177-3AD203B41FA5}">
                      <a16:colId xmlns:a16="http://schemas.microsoft.com/office/drawing/2014/main" val="3219590560"/>
                    </a:ext>
                  </a:extLst>
                </a:gridCol>
                <a:gridCol w="1809203">
                  <a:extLst>
                    <a:ext uri="{9D8B030D-6E8A-4147-A177-3AD203B41FA5}">
                      <a16:colId xmlns:a16="http://schemas.microsoft.com/office/drawing/2014/main" val="317555268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263106468"/>
                    </a:ext>
                  </a:extLst>
                </a:gridCol>
              </a:tblGrid>
              <a:tr h="285178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Leverage ratios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Composition of assets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Composition of debt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0926520"/>
                  </a:ext>
                </a:extLst>
              </a:tr>
              <a:tr h="285178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debt / F assets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0.20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assets / I assets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0.42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debt / I debt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0.14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25086369"/>
                  </a:ext>
                </a:extLst>
              </a:tr>
              <a:tr h="285178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debt / S assets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0.25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assets / I assets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0.33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debt / I debt</a:t>
                      </a: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0.14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29807220"/>
                  </a:ext>
                </a:extLst>
              </a:tr>
              <a:tr h="285178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debt / E assets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1.67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assets / I assets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0.25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debt / I debt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0.71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6696525"/>
                  </a:ext>
                </a:extLst>
              </a:tr>
              <a:tr h="284188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debt / I assets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0.58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065839"/>
                  </a:ext>
                </a:extLst>
              </a:tr>
            </a:tbl>
          </a:graphicData>
        </a:graphic>
      </p:graphicFrame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E9904881-16C0-14F9-14E3-B20FE056B85B}"/>
              </a:ext>
            </a:extLst>
          </p:cNvPr>
          <p:cNvSpPr txBox="1">
            <a:spLocks/>
          </p:cNvSpPr>
          <p:nvPr/>
        </p:nvSpPr>
        <p:spPr>
          <a:xfrm>
            <a:off x="1728346" y="5892100"/>
            <a:ext cx="2669026" cy="340394"/>
          </a:xfrm>
          <a:prstGeom prst="rect">
            <a:avLst/>
          </a:prstGeom>
        </p:spPr>
        <p:txBody>
          <a:bodyPr vert="horz" wrap="none" anchor="ctr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Insight: high integrated leverage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BD687AF8-7B21-E0B5-7A63-FD57E885A658}"/>
              </a:ext>
            </a:extLst>
          </p:cNvPr>
          <p:cNvSpPr txBox="1">
            <a:spLocks/>
          </p:cNvSpPr>
          <p:nvPr/>
        </p:nvSpPr>
        <p:spPr>
          <a:xfrm>
            <a:off x="4738423" y="5892100"/>
            <a:ext cx="2669026" cy="340394"/>
          </a:xfrm>
          <a:prstGeom prst="rect">
            <a:avLst/>
          </a:prstGeom>
        </p:spPr>
        <p:txBody>
          <a:bodyPr vert="horz" wrap="none" anchor="ctr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Insight: evenly distributed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DB2EB00D-0D32-BCFC-1C15-604F487387D0}"/>
              </a:ext>
            </a:extLst>
          </p:cNvPr>
          <p:cNvSpPr txBox="1">
            <a:spLocks/>
          </p:cNvSpPr>
          <p:nvPr/>
        </p:nvSpPr>
        <p:spPr>
          <a:xfrm>
            <a:off x="7745930" y="5892100"/>
            <a:ext cx="2669026" cy="340394"/>
          </a:xfrm>
          <a:prstGeom prst="rect">
            <a:avLst/>
          </a:prstGeom>
        </p:spPr>
        <p:txBody>
          <a:bodyPr vert="horz" wrap="none" anchor="ctr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Insight: E is problematic</a:t>
            </a:r>
          </a:p>
        </p:txBody>
      </p:sp>
    </p:spTree>
    <p:extLst>
      <p:ext uri="{BB962C8B-B14F-4D97-AF65-F5344CB8AC3E}">
        <p14:creationId xmlns:p14="http://schemas.microsoft.com/office/powerpoint/2010/main" val="21054656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Peer group analysis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24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7007328" cy="492514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Packaging company 1 has: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low E leverage ratio compared to the average mining company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n-GB" sz="2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high E leverage ratio compared to other packaging companies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 the company is at a competitive disadvantage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</a:rPr>
              <a:t>M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ining company 1 has: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high E leverage ratio compared to the average packaging company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low E leverage ratio compared to other mining companies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 the company is at a competitive advantage</a:t>
            </a:r>
          </a:p>
          <a:p>
            <a:pPr>
              <a:lnSpc>
                <a:spcPct val="150000"/>
              </a:lnSpc>
            </a:pPr>
            <a:endParaRPr lang="en-GB" sz="2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GB" sz="22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B244095-2EBD-BFBD-BFBF-C895759285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502580"/>
              </p:ext>
            </p:extLst>
          </p:nvPr>
        </p:nvGraphicFramePr>
        <p:xfrm>
          <a:off x="7929856" y="1905343"/>
          <a:ext cx="3550944" cy="45364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4184">
                  <a:extLst>
                    <a:ext uri="{9D8B030D-6E8A-4147-A177-3AD203B41FA5}">
                      <a16:colId xmlns:a16="http://schemas.microsoft.com/office/drawing/2014/main" val="4124492914"/>
                    </a:ext>
                  </a:extLst>
                </a:gridCol>
                <a:gridCol w="1056760">
                  <a:extLst>
                    <a:ext uri="{9D8B030D-6E8A-4147-A177-3AD203B41FA5}">
                      <a16:colId xmlns:a16="http://schemas.microsoft.com/office/drawing/2014/main" val="2312089403"/>
                    </a:ext>
                  </a:extLst>
                </a:gridCol>
              </a:tblGrid>
              <a:tr h="412409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Peer group 1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 debt /</a:t>
                      </a:r>
                      <a:b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 assets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53024582"/>
                  </a:ext>
                </a:extLst>
              </a:tr>
              <a:tr h="412409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Packaging company 1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1.67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03541458"/>
                  </a:ext>
                </a:extLst>
              </a:tr>
              <a:tr h="412409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Packaging company 2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1.22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67913242"/>
                  </a:ext>
                </a:extLst>
              </a:tr>
              <a:tr h="412409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Packaging company 3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1.37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60451515"/>
                  </a:ext>
                </a:extLst>
              </a:tr>
              <a:tr h="412409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Packaging companies average</a:t>
                      </a:r>
                      <a:endParaRPr lang="en-GB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1.42</a:t>
                      </a:r>
                      <a:endParaRPr lang="en-GB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318935"/>
                  </a:ext>
                </a:extLst>
              </a:tr>
              <a:tr h="412409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263992"/>
                  </a:ext>
                </a:extLst>
              </a:tr>
              <a:tr h="412409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Peer group 2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 debt /</a:t>
                      </a:r>
                      <a:b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GB" sz="12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 assets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26520"/>
                  </a:ext>
                </a:extLst>
              </a:tr>
              <a:tr h="412409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Mining company 1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3.41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25086369"/>
                  </a:ext>
                </a:extLst>
              </a:tr>
              <a:tr h="412409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Mining company 2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7.58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29807220"/>
                  </a:ext>
                </a:extLst>
              </a:tr>
              <a:tr h="412409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Mining company 3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6.19</a:t>
                      </a:r>
                      <a:endParaRPr lang="en-GB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6696525"/>
                  </a:ext>
                </a:extLst>
              </a:tr>
              <a:tr h="412409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Mining companies average</a:t>
                      </a:r>
                      <a:endParaRPr lang="en-GB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5.73</a:t>
                      </a:r>
                      <a:endParaRPr lang="en-GB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0658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73282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Inditex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25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5855200" cy="492514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Using Inditex’s value components, the integrated balance sheet can be generated:</a:t>
            </a:r>
          </a:p>
          <a:p>
            <a:pPr lvl="1">
              <a:lnSpc>
                <a:spcPct val="150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Positive SV and EV = assets</a:t>
            </a:r>
          </a:p>
          <a:p>
            <a:pPr lvl="1">
              <a:lnSpc>
                <a:spcPct val="150000"/>
              </a:lnSpc>
            </a:pP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</a:rPr>
              <a:t>Negative SV and EV = debt</a:t>
            </a:r>
          </a:p>
          <a:p>
            <a:pPr lvl="1">
              <a:lnSpc>
                <a:spcPct val="150000"/>
              </a:lnSpc>
            </a:pP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</a:rPr>
              <a:t>Assets – debt = equity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Calculating leverage:</a:t>
            </a:r>
          </a:p>
          <a:p>
            <a:pPr lvl="1">
              <a:lnSpc>
                <a:spcPct val="150000"/>
              </a:lnSpc>
            </a:pP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</a:rPr>
              <a:t>Financial leverage: </a:t>
            </a:r>
            <a:br>
              <a:rPr lang="en-GB" sz="18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</a:rPr>
              <a:t>F debt / F assets = -3 / 79 = </a:t>
            </a:r>
            <a:r>
              <a:rPr lang="en-GB" sz="1800" b="1" dirty="0">
                <a:latin typeface="Calibri" panose="020F0502020204030204" pitchFamily="34" charset="0"/>
                <a:ea typeface="Calibri" panose="020F0502020204030204" pitchFamily="34" charset="0"/>
              </a:rPr>
              <a:t>-4%</a:t>
            </a:r>
          </a:p>
          <a:p>
            <a:pPr lvl="1">
              <a:lnSpc>
                <a:spcPct val="150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Integrated leverage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</a:rPr>
              <a:t>:</a:t>
            </a:r>
            <a:br>
              <a:rPr lang="en-GB" sz="18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</a:rPr>
              <a:t>I debt / I assets = </a:t>
            </a:r>
            <a:br>
              <a:rPr lang="en-GB" sz="18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</a:rPr>
              <a:t>(-3 + 137 + 183) / 362 =</a:t>
            </a:r>
            <a:r>
              <a:rPr lang="en-GB" sz="1800" b="1" dirty="0">
                <a:latin typeface="Calibri" panose="020F0502020204030204" pitchFamily="34" charset="0"/>
                <a:ea typeface="Calibri" panose="020F0502020204030204" pitchFamily="34" charset="0"/>
              </a:rPr>
              <a:t> 87%</a:t>
            </a:r>
          </a:p>
          <a:p>
            <a:pPr>
              <a:lnSpc>
                <a:spcPct val="150000"/>
              </a:lnSpc>
            </a:pPr>
            <a:r>
              <a:rPr lang="en-GB" sz="21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Insight: Inditex is riskier</a:t>
            </a:r>
          </a:p>
          <a:p>
            <a:pPr>
              <a:lnSpc>
                <a:spcPct val="150000"/>
              </a:lnSpc>
            </a:pPr>
            <a:endParaRPr lang="en-GB" sz="21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GB" sz="22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A9F019D-804F-7B97-2B25-C0312A0F4C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586935"/>
              </p:ext>
            </p:extLst>
          </p:nvPr>
        </p:nvGraphicFramePr>
        <p:xfrm>
          <a:off x="6816080" y="1757504"/>
          <a:ext cx="3312368" cy="18627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842312185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193845966"/>
                    </a:ext>
                  </a:extLst>
                </a:gridCol>
              </a:tblGrid>
              <a:tr h="5602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 calculation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 </a:t>
                      </a:r>
                      <a:b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(€ billions)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776923"/>
                  </a:ext>
                </a:extLst>
              </a:tr>
              <a:tr h="26049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FV (company value)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67869649"/>
                  </a:ext>
                </a:extLst>
              </a:tr>
              <a:tr h="26049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Positive SV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283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57300621"/>
                  </a:ext>
                </a:extLst>
              </a:tr>
              <a:tr h="26049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Negative SV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-137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22547116"/>
                  </a:ext>
                </a:extLst>
              </a:tr>
              <a:tr h="26049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Negative EV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-183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04126694"/>
                  </a:ext>
                </a:extLst>
              </a:tr>
              <a:tr h="26049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 (integrated value)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016754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2D6C091-6E51-A073-3C58-24A5169E01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322876"/>
              </p:ext>
            </p:extLst>
          </p:nvPr>
        </p:nvGraphicFramePr>
        <p:xfrm>
          <a:off x="4943872" y="3861049"/>
          <a:ext cx="5184576" cy="25807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7499">
                  <a:extLst>
                    <a:ext uri="{9D8B030D-6E8A-4147-A177-3AD203B41FA5}">
                      <a16:colId xmlns:a16="http://schemas.microsoft.com/office/drawing/2014/main" val="2453561102"/>
                    </a:ext>
                  </a:extLst>
                </a:gridCol>
                <a:gridCol w="400015">
                  <a:extLst>
                    <a:ext uri="{9D8B030D-6E8A-4147-A177-3AD203B41FA5}">
                      <a16:colId xmlns:a16="http://schemas.microsoft.com/office/drawing/2014/main" val="1858745640"/>
                    </a:ext>
                  </a:extLst>
                </a:gridCol>
                <a:gridCol w="143480">
                  <a:extLst>
                    <a:ext uri="{9D8B030D-6E8A-4147-A177-3AD203B41FA5}">
                      <a16:colId xmlns:a16="http://schemas.microsoft.com/office/drawing/2014/main" val="2607468277"/>
                    </a:ext>
                  </a:extLst>
                </a:gridCol>
                <a:gridCol w="2009404">
                  <a:extLst>
                    <a:ext uri="{9D8B030D-6E8A-4147-A177-3AD203B41FA5}">
                      <a16:colId xmlns:a16="http://schemas.microsoft.com/office/drawing/2014/main" val="3740225489"/>
                    </a:ext>
                  </a:extLst>
                </a:gridCol>
                <a:gridCol w="440698">
                  <a:extLst>
                    <a:ext uri="{9D8B030D-6E8A-4147-A177-3AD203B41FA5}">
                      <a16:colId xmlns:a16="http://schemas.microsoft.com/office/drawing/2014/main" val="963288987"/>
                    </a:ext>
                  </a:extLst>
                </a:gridCol>
                <a:gridCol w="143480">
                  <a:extLst>
                    <a:ext uri="{9D8B030D-6E8A-4147-A177-3AD203B41FA5}">
                      <a16:colId xmlns:a16="http://schemas.microsoft.com/office/drawing/2014/main" val="1782546175"/>
                    </a:ext>
                  </a:extLst>
                </a:gridCol>
              </a:tblGrid>
              <a:tr h="3532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assets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debt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-3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300503"/>
                  </a:ext>
                </a:extLst>
              </a:tr>
              <a:tr h="353237">
                <a:tc>
                  <a:txBody>
                    <a:bodyPr/>
                    <a:lstStyle/>
                    <a:p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 equity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82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171565"/>
                  </a:ext>
                </a:extLst>
              </a:tr>
              <a:tr h="3532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assets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283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debt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137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861908"/>
                  </a:ext>
                </a:extLst>
              </a:tr>
              <a:tr h="353237">
                <a:tc>
                  <a:txBody>
                    <a:bodyPr/>
                    <a:lstStyle/>
                    <a:p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 equity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146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50557"/>
                  </a:ext>
                </a:extLst>
              </a:tr>
              <a:tr h="3532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assets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debt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183</a:t>
                      </a: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409934"/>
                  </a:ext>
                </a:extLst>
              </a:tr>
              <a:tr h="353237">
                <a:tc>
                  <a:txBody>
                    <a:bodyPr/>
                    <a:lstStyle/>
                    <a:p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 equity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-183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123220"/>
                  </a:ext>
                </a:extLst>
              </a:tr>
              <a:tr h="46137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integrated assets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362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integrated liabilities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362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712735"/>
                  </a:ext>
                </a:extLst>
              </a:tr>
            </a:tbl>
          </a:graphicData>
        </a:graphic>
      </p:graphicFrame>
      <p:sp>
        <p:nvSpPr>
          <p:cNvPr id="16" name="Oval 15">
            <a:extLst>
              <a:ext uri="{FF2B5EF4-FFF2-40B4-BE49-F238E27FC236}">
                <a16:creationId xmlns:a16="http://schemas.microsoft.com/office/drawing/2014/main" id="{0549ED32-4B62-0C70-1765-3691315F717E}"/>
              </a:ext>
            </a:extLst>
          </p:cNvPr>
          <p:cNvSpPr/>
          <p:nvPr/>
        </p:nvSpPr>
        <p:spPr>
          <a:xfrm>
            <a:off x="6262899" y="3109220"/>
            <a:ext cx="386281" cy="30847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DF12E3A-5DAB-C397-D5B1-E4C3A7862E6C}"/>
              </a:ext>
            </a:extLst>
          </p:cNvPr>
          <p:cNvSpPr/>
          <p:nvPr/>
        </p:nvSpPr>
        <p:spPr>
          <a:xfrm>
            <a:off x="7004738" y="4562289"/>
            <a:ext cx="576064" cy="36004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2" name="Connector: Curved 41">
            <a:extLst>
              <a:ext uri="{FF2B5EF4-FFF2-40B4-BE49-F238E27FC236}">
                <a16:creationId xmlns:a16="http://schemas.microsoft.com/office/drawing/2014/main" id="{D97DFB84-5D0D-DDA3-8893-B0AF51C0CA82}"/>
              </a:ext>
            </a:extLst>
          </p:cNvPr>
          <p:cNvCxnSpPr>
            <a:cxnSpLocks/>
            <a:stCxn id="47" idx="1"/>
            <a:endCxn id="5" idx="1"/>
          </p:cNvCxnSpPr>
          <p:nvPr/>
        </p:nvCxnSpPr>
        <p:spPr>
          <a:xfrm rot="5400000" flipH="1" flipV="1">
            <a:off x="5990861" y="3154053"/>
            <a:ext cx="1290397" cy="360041"/>
          </a:xfrm>
          <a:prstGeom prst="curvedConnector2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>
            <a:extLst>
              <a:ext uri="{FF2B5EF4-FFF2-40B4-BE49-F238E27FC236}">
                <a16:creationId xmlns:a16="http://schemas.microsoft.com/office/drawing/2014/main" id="{1AF5A244-3CEB-888F-946E-061044C138E9}"/>
              </a:ext>
            </a:extLst>
          </p:cNvPr>
          <p:cNvSpPr/>
          <p:nvPr/>
        </p:nvSpPr>
        <p:spPr>
          <a:xfrm>
            <a:off x="6456039" y="3979271"/>
            <a:ext cx="0" cy="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0" name="Connector: Curved 49">
            <a:extLst>
              <a:ext uri="{FF2B5EF4-FFF2-40B4-BE49-F238E27FC236}">
                <a16:creationId xmlns:a16="http://schemas.microsoft.com/office/drawing/2014/main" id="{3DF888F3-E1B8-6AF2-3BE8-A5EAE3528E37}"/>
              </a:ext>
            </a:extLst>
          </p:cNvPr>
          <p:cNvCxnSpPr>
            <a:cxnSpLocks/>
            <a:stCxn id="47" idx="4"/>
            <a:endCxn id="26" idx="2"/>
          </p:cNvCxnSpPr>
          <p:nvPr/>
        </p:nvCxnSpPr>
        <p:spPr>
          <a:xfrm rot="16200000" flipH="1">
            <a:off x="6348870" y="4086442"/>
            <a:ext cx="763038" cy="548698"/>
          </a:xfrm>
          <a:prstGeom prst="curved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or: Curved 63">
            <a:extLst>
              <a:ext uri="{FF2B5EF4-FFF2-40B4-BE49-F238E27FC236}">
                <a16:creationId xmlns:a16="http://schemas.microsoft.com/office/drawing/2014/main" id="{3AED8F75-5202-7EEA-277F-C57AE03FF166}"/>
              </a:ext>
            </a:extLst>
          </p:cNvPr>
          <p:cNvCxnSpPr>
            <a:cxnSpLocks/>
            <a:stCxn id="66" idx="6"/>
            <a:endCxn id="65" idx="6"/>
          </p:cNvCxnSpPr>
          <p:nvPr/>
        </p:nvCxnSpPr>
        <p:spPr>
          <a:xfrm>
            <a:off x="9840416" y="2981079"/>
            <a:ext cx="149714" cy="1761230"/>
          </a:xfrm>
          <a:prstGeom prst="curvedConnector3">
            <a:avLst>
              <a:gd name="adj1" fmla="val 504497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>
            <a:extLst>
              <a:ext uri="{FF2B5EF4-FFF2-40B4-BE49-F238E27FC236}">
                <a16:creationId xmlns:a16="http://schemas.microsoft.com/office/drawing/2014/main" id="{3B35DA48-CF5E-D2F7-EBF6-450B02ECF2EB}"/>
              </a:ext>
            </a:extLst>
          </p:cNvPr>
          <p:cNvSpPr/>
          <p:nvPr/>
        </p:nvSpPr>
        <p:spPr>
          <a:xfrm>
            <a:off x="9414066" y="4562288"/>
            <a:ext cx="576064" cy="36004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A2CC8607-54EA-7B75-5054-15B7B478B595}"/>
              </a:ext>
            </a:extLst>
          </p:cNvPr>
          <p:cNvSpPr/>
          <p:nvPr/>
        </p:nvSpPr>
        <p:spPr>
          <a:xfrm>
            <a:off x="9264352" y="2852937"/>
            <a:ext cx="576064" cy="25628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7" name="Connector: Curved 76">
            <a:extLst>
              <a:ext uri="{FF2B5EF4-FFF2-40B4-BE49-F238E27FC236}">
                <a16:creationId xmlns:a16="http://schemas.microsoft.com/office/drawing/2014/main" id="{D7608C1C-A0A4-BF87-9835-EA1772120853}"/>
              </a:ext>
            </a:extLst>
          </p:cNvPr>
          <p:cNvCxnSpPr>
            <a:cxnSpLocks/>
            <a:stCxn id="79" idx="2"/>
            <a:endCxn id="78" idx="2"/>
          </p:cNvCxnSpPr>
          <p:nvPr/>
        </p:nvCxnSpPr>
        <p:spPr>
          <a:xfrm rot="10800000" flipH="1" flipV="1">
            <a:off x="9339208" y="3254146"/>
            <a:ext cx="241339" cy="2189401"/>
          </a:xfrm>
          <a:prstGeom prst="curvedConnector3">
            <a:avLst>
              <a:gd name="adj1" fmla="val -191105"/>
            </a:avLst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>
            <a:extLst>
              <a:ext uri="{FF2B5EF4-FFF2-40B4-BE49-F238E27FC236}">
                <a16:creationId xmlns:a16="http://schemas.microsoft.com/office/drawing/2014/main" id="{9B6783E3-4C5D-AA65-7630-67ECD2AA6559}"/>
              </a:ext>
            </a:extLst>
          </p:cNvPr>
          <p:cNvSpPr/>
          <p:nvPr/>
        </p:nvSpPr>
        <p:spPr>
          <a:xfrm>
            <a:off x="9580548" y="5263527"/>
            <a:ext cx="576064" cy="36004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F4222CD2-13BC-A483-BB67-7B4015D49F12}"/>
              </a:ext>
            </a:extLst>
          </p:cNvPr>
          <p:cNvSpPr/>
          <p:nvPr/>
        </p:nvSpPr>
        <p:spPr>
          <a:xfrm>
            <a:off x="9339209" y="3126005"/>
            <a:ext cx="576064" cy="25628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Content Placeholder 3">
            <a:extLst>
              <a:ext uri="{FF2B5EF4-FFF2-40B4-BE49-F238E27FC236}">
                <a16:creationId xmlns:a16="http://schemas.microsoft.com/office/drawing/2014/main" id="{F1153ED1-CB51-0491-04C5-5709E3F99431}"/>
              </a:ext>
            </a:extLst>
          </p:cNvPr>
          <p:cNvSpPr txBox="1">
            <a:spLocks/>
          </p:cNvSpPr>
          <p:nvPr/>
        </p:nvSpPr>
        <p:spPr>
          <a:xfrm>
            <a:off x="10488489" y="4797152"/>
            <a:ext cx="1224136" cy="559217"/>
          </a:xfrm>
          <a:prstGeom prst="rect">
            <a:avLst/>
          </a:prstGeom>
        </p:spPr>
        <p:txBody>
          <a:bodyPr vert="horz" wrap="none" anchor="ctr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>
                <a:latin typeface="Arial" charset="0"/>
                <a:ea typeface="Arial" charset="0"/>
                <a:cs typeface="Arial" charset="0"/>
              </a:rPr>
              <a:t>283 – 137 = 146</a:t>
            </a:r>
          </a:p>
        </p:txBody>
      </p:sp>
      <p:sp>
        <p:nvSpPr>
          <p:cNvPr id="92" name="Content Placeholder 3">
            <a:extLst>
              <a:ext uri="{FF2B5EF4-FFF2-40B4-BE49-F238E27FC236}">
                <a16:creationId xmlns:a16="http://schemas.microsoft.com/office/drawing/2014/main" id="{85B3DAEA-4FAF-5742-43E3-494BF680F35E}"/>
              </a:ext>
            </a:extLst>
          </p:cNvPr>
          <p:cNvSpPr txBox="1">
            <a:spLocks/>
          </p:cNvSpPr>
          <p:nvPr/>
        </p:nvSpPr>
        <p:spPr>
          <a:xfrm>
            <a:off x="10488488" y="5525655"/>
            <a:ext cx="1224136" cy="559218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sz="1200" dirty="0">
                <a:latin typeface="Arial" charset="0"/>
                <a:ea typeface="Arial" charset="0"/>
                <a:cs typeface="Arial" charset="0"/>
                <a:sym typeface="Wingdings" panose="05000000000000000000" pitchFamily="2" charset="2"/>
              </a:rPr>
              <a:t>0 – 183 = -183</a:t>
            </a:r>
            <a:endParaRPr lang="en-US" sz="120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562A32B1-3E1A-465D-6675-4D81D1083D49}"/>
              </a:ext>
            </a:extLst>
          </p:cNvPr>
          <p:cNvCxnSpPr>
            <a:cxnSpLocks/>
          </p:cNvCxnSpPr>
          <p:nvPr/>
        </p:nvCxnSpPr>
        <p:spPr>
          <a:xfrm flipH="1">
            <a:off x="10083835" y="5076761"/>
            <a:ext cx="36004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269910C1-068F-1D85-F1CC-F92FFA43E8AD}"/>
              </a:ext>
            </a:extLst>
          </p:cNvPr>
          <p:cNvCxnSpPr>
            <a:cxnSpLocks/>
          </p:cNvCxnSpPr>
          <p:nvPr/>
        </p:nvCxnSpPr>
        <p:spPr>
          <a:xfrm flipH="1">
            <a:off x="10083835" y="5805264"/>
            <a:ext cx="36004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48730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Conclusions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26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391704" cy="492514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The Modigliani-Miller theorems say that in a perfect world: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Financial capital structure is irrelevant for financial value (MM1)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The cost of equity increases with leverage (MM2)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Market imperfections (taxes and </a:t>
            </a:r>
            <a:r>
              <a:rPr lang="en-GB" sz="2400">
                <a:latin typeface="Arial" charset="0"/>
                <a:ea typeface="Arial" charset="0"/>
                <a:cs typeface="Arial" charset="0"/>
              </a:rPr>
              <a:t>bankruptcy costs) explain </a:t>
            </a: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under what conditions financial capital structure does matter to financial value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E and S risks affect capital structure through changes in the business model and investor perceptions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Companies also generate assets and liabilities on E and 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The integrated balance sheet offers a richer perspective on the company’s assets and liabilities than a balance sheet that is limited to F</a:t>
            </a:r>
          </a:p>
          <a:p>
            <a:pPr>
              <a:lnSpc>
                <a:spcPct val="150000"/>
              </a:lnSpc>
            </a:pPr>
            <a:endParaRPr lang="en-GB" sz="24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001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>
                <a:latin typeface="Arial" charset="0"/>
                <a:ea typeface="Arial" charset="0"/>
                <a:cs typeface="Arial" charset="0"/>
              </a:rPr>
              <a:t>The BIG Picture</a:t>
            </a:r>
            <a:endParaRPr lang="nl-NL" sz="320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3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967768" cy="492514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How should companies decide on their capital structure?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Capital structure is the funding mix of equity and debt</a:t>
            </a:r>
          </a:p>
          <a:p>
            <a:pPr>
              <a:lnSpc>
                <a:spcPct val="150000"/>
              </a:lnSpc>
            </a:pPr>
            <a:endParaRPr lang="en-GB" sz="8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Discussion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In a perfect capital market</a:t>
            </a:r>
          </a:p>
          <a:p>
            <a:pPr marL="82296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capital structure is irrelevant for company value, and</a:t>
            </a:r>
          </a:p>
          <a:p>
            <a:pPr marL="82296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the cost of equity increases with leverage (debt financing)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In a world with imperfections, like corporate taxes, bankruptcy cost and information asymmetries, capital structure matters to financial value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Companies generate also asset and liabilities on E and 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The integrated capital structure (F, S and E) is an indicator of a company’s overall risk profile</a:t>
            </a:r>
          </a:p>
        </p:txBody>
      </p:sp>
    </p:spTree>
    <p:extLst>
      <p:ext uri="{BB962C8B-B14F-4D97-AF65-F5344CB8AC3E}">
        <p14:creationId xmlns:p14="http://schemas.microsoft.com/office/powerpoint/2010/main" val="2639859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Financial capital structure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4</a:t>
            </a:fld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3">
                <a:extLst>
                  <a:ext uri="{FF2B5EF4-FFF2-40B4-BE49-F238E27FC236}">
                    <a16:creationId xmlns:a16="http://schemas.microsoft.com/office/drawing/2014/main" id="{DE5EDB1A-B831-3D61-F430-39E7B2330498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16864" y="1516698"/>
                <a:ext cx="10391704" cy="4925144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Financial capital structure is about the funding of the company’s business activities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It refers to the company’s distribution of equity, debt and hybrid securities, referred to as leverage: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𝐿𝑒𝑣𝑒𝑟𝑎𝑔𝑒</m:t>
                      </m:r>
                      <m:r>
                        <a:rPr lang="en-GB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𝐷𝑒𝑏𝑡</m:t>
                          </m:r>
                        </m:num>
                        <m:den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𝑉𝑎𝑙𝑢𝑒</m:t>
                          </m:r>
                        </m:den>
                      </m:f>
                      <m:r>
                        <a:rPr lang="en-GB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𝐷𝑒𝑏𝑡</m:t>
                          </m:r>
                        </m:num>
                        <m:den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𝑇𝑜𝑡𝑎𝑙</m:t>
                          </m:r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𝑎𝑠𝑠𝑒𝑡𝑠</m:t>
                          </m:r>
                        </m:den>
                      </m:f>
                    </m:oMath>
                  </m:oMathPara>
                </a14:m>
                <a:endParaRPr lang="en-US" sz="1800" dirty="0">
                  <a:effectLst/>
                  <a:latin typeface="Arial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400" dirty="0">
                    <a:latin typeface="Arial" charset="0"/>
                    <a:ea typeface="Arial" charset="0"/>
                    <a:cs typeface="Arial" charset="0"/>
                  </a:rPr>
                  <a:t>Companies with a high proportion of debt on their balance sheet are highly levered / leveraged</a:t>
                </a:r>
                <a:endParaRPr lang="en-US" sz="2400" dirty="0">
                  <a:latin typeface="Arial" charset="0"/>
                  <a:ea typeface="Arial" charset="0"/>
                  <a:cs typeface="Arial" charset="0"/>
                </a:endParaRPr>
              </a:p>
              <a:p>
                <a:pPr>
                  <a:lnSpc>
                    <a:spcPct val="150000"/>
                  </a:lnSpc>
                </a:pPr>
                <a:endParaRPr lang="nl-NL" sz="24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2" name="Content Placeholder 3">
                <a:extLst>
                  <a:ext uri="{FF2B5EF4-FFF2-40B4-BE49-F238E27FC236}">
                    <a16:creationId xmlns:a16="http://schemas.microsoft.com/office/drawing/2014/main" id="{DE5EDB1A-B831-3D61-F430-39E7B233049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16864" y="1516698"/>
                <a:ext cx="10391704" cy="4925144"/>
              </a:xfrm>
              <a:blipFill>
                <a:blip r:embed="rId2"/>
                <a:stretch>
                  <a:fillRect l="-117" r="-15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0266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Financial capital structure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5</a:t>
            </a:fld>
            <a:endParaRPr lang="nl-NL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DE5EDB1A-B831-3D61-F430-39E7B233049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391704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Leverage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is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measured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by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ratios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that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express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:</a:t>
            </a:r>
          </a:p>
          <a:p>
            <a:pPr lvl="1">
              <a:lnSpc>
                <a:spcPct val="150000"/>
              </a:lnSpc>
            </a:pPr>
            <a:r>
              <a:rPr lang="nl-NL" sz="2100" dirty="0">
                <a:latin typeface="Arial" charset="0"/>
                <a:ea typeface="Arial" charset="0"/>
                <a:cs typeface="Arial" charset="0"/>
              </a:rPr>
              <a:t>The </a:t>
            </a:r>
            <a:r>
              <a:rPr lang="nl-NL" sz="2100" dirty="0" err="1">
                <a:latin typeface="Arial" charset="0"/>
                <a:ea typeface="Arial" charset="0"/>
                <a:cs typeface="Arial" charset="0"/>
              </a:rPr>
              <a:t>distribution</a:t>
            </a:r>
            <a:r>
              <a:rPr lang="nl-NL" sz="2100" dirty="0">
                <a:latin typeface="Arial" charset="0"/>
                <a:ea typeface="Arial" charset="0"/>
                <a:cs typeface="Arial" charset="0"/>
              </a:rPr>
              <a:t> of </a:t>
            </a:r>
            <a:r>
              <a:rPr lang="nl-NL" sz="2100" dirty="0" err="1">
                <a:latin typeface="Arial" charset="0"/>
                <a:ea typeface="Arial" charset="0"/>
                <a:cs typeface="Arial" charset="0"/>
              </a:rPr>
              <a:t>the</a:t>
            </a:r>
            <a:r>
              <a:rPr lang="nl-NL" sz="2100" dirty="0">
                <a:latin typeface="Arial" charset="0"/>
                <a:ea typeface="Arial" charset="0"/>
                <a:cs typeface="Arial" charset="0"/>
              </a:rPr>
              <a:t> types of </a:t>
            </a:r>
            <a:r>
              <a:rPr lang="nl-NL" sz="2100" dirty="0" err="1">
                <a:latin typeface="Arial" charset="0"/>
                <a:ea typeface="Arial" charset="0"/>
                <a:cs typeface="Arial" charset="0"/>
              </a:rPr>
              <a:t>securities</a:t>
            </a:r>
            <a:r>
              <a:rPr lang="nl-NL" sz="2100" dirty="0">
                <a:latin typeface="Arial" charset="0"/>
                <a:ea typeface="Arial" charset="0"/>
                <a:cs typeface="Arial" charset="0"/>
              </a:rPr>
              <a:t> – </a:t>
            </a:r>
            <a:r>
              <a:rPr lang="nl-NL" sz="2100" dirty="0" err="1">
                <a:latin typeface="Arial" charset="0"/>
                <a:ea typeface="Arial" charset="0"/>
                <a:cs typeface="Arial" charset="0"/>
              </a:rPr>
              <a:t>debt-equity</a:t>
            </a:r>
            <a:r>
              <a:rPr lang="nl-NL" sz="2100" dirty="0">
                <a:latin typeface="Arial" charset="0"/>
                <a:ea typeface="Arial" charset="0"/>
                <a:cs typeface="Arial" charset="0"/>
              </a:rPr>
              <a:t> ratio or </a:t>
            </a:r>
            <a:r>
              <a:rPr lang="nl-NL" sz="2100" dirty="0" err="1">
                <a:latin typeface="Arial" charset="0"/>
                <a:ea typeface="Arial" charset="0"/>
                <a:cs typeface="Arial" charset="0"/>
              </a:rPr>
              <a:t>debt</a:t>
            </a:r>
            <a:r>
              <a:rPr lang="nl-NL" sz="2100" dirty="0">
                <a:latin typeface="Arial" charset="0"/>
                <a:ea typeface="Arial" charset="0"/>
                <a:cs typeface="Arial" charset="0"/>
              </a:rPr>
              <a:t>-assets ratio</a:t>
            </a:r>
          </a:p>
          <a:p>
            <a:pPr lvl="1">
              <a:lnSpc>
                <a:spcPct val="150000"/>
              </a:lnSpc>
            </a:pPr>
            <a:r>
              <a:rPr lang="nl-NL" sz="2100" dirty="0">
                <a:latin typeface="Arial" charset="0"/>
                <a:ea typeface="Arial" charset="0"/>
                <a:cs typeface="Arial" charset="0"/>
              </a:rPr>
              <a:t>The </a:t>
            </a:r>
            <a:r>
              <a:rPr lang="nl-NL" sz="2100" dirty="0" err="1">
                <a:latin typeface="Arial" charset="0"/>
                <a:ea typeface="Arial" charset="0"/>
                <a:cs typeface="Arial" charset="0"/>
              </a:rPr>
              <a:t>ability</a:t>
            </a:r>
            <a:r>
              <a:rPr lang="nl-NL" sz="21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2100" dirty="0" err="1">
                <a:latin typeface="Arial" charset="0"/>
                <a:ea typeface="Arial" charset="0"/>
                <a:cs typeface="Arial" charset="0"/>
              </a:rPr>
              <a:t>to</a:t>
            </a:r>
            <a:r>
              <a:rPr lang="nl-NL" sz="21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2100" dirty="0" err="1">
                <a:latin typeface="Arial" charset="0"/>
                <a:ea typeface="Arial" charset="0"/>
                <a:cs typeface="Arial" charset="0"/>
              </a:rPr>
              <a:t>bear</a:t>
            </a:r>
            <a:r>
              <a:rPr lang="nl-NL" sz="21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2100" dirty="0" err="1">
                <a:latin typeface="Arial" charset="0"/>
                <a:ea typeface="Arial" charset="0"/>
                <a:cs typeface="Arial" charset="0"/>
              </a:rPr>
              <a:t>the</a:t>
            </a:r>
            <a:r>
              <a:rPr lang="nl-NL" sz="2100" dirty="0">
                <a:latin typeface="Arial" charset="0"/>
                <a:ea typeface="Arial" charset="0"/>
                <a:cs typeface="Arial" charset="0"/>
              </a:rPr>
              <a:t> interest </a:t>
            </a:r>
            <a:r>
              <a:rPr lang="nl-NL" sz="2100" dirty="0" err="1">
                <a:latin typeface="Arial" charset="0"/>
                <a:ea typeface="Arial" charset="0"/>
                <a:cs typeface="Arial" charset="0"/>
              </a:rPr>
              <a:t>burden</a:t>
            </a:r>
            <a:r>
              <a:rPr lang="nl-NL" sz="2100" dirty="0">
                <a:latin typeface="Arial" charset="0"/>
                <a:ea typeface="Arial" charset="0"/>
                <a:cs typeface="Arial" charset="0"/>
              </a:rPr>
              <a:t> – interest </a:t>
            </a:r>
            <a:r>
              <a:rPr lang="nl-NL" sz="2100" dirty="0" err="1">
                <a:latin typeface="Arial" charset="0"/>
                <a:ea typeface="Arial" charset="0"/>
                <a:cs typeface="Arial" charset="0"/>
              </a:rPr>
              <a:t>coverage</a:t>
            </a:r>
            <a:r>
              <a:rPr lang="nl-NL" sz="2100" dirty="0">
                <a:latin typeface="Arial" charset="0"/>
                <a:ea typeface="Arial" charset="0"/>
                <a:cs typeface="Arial" charset="0"/>
              </a:rPr>
              <a:t> ratio</a:t>
            </a:r>
          </a:p>
          <a:p>
            <a:pPr lvl="1">
              <a:lnSpc>
                <a:spcPct val="150000"/>
              </a:lnSpc>
            </a:pPr>
            <a:endParaRPr lang="nl-NL" sz="21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endParaRPr lang="nl-NL" sz="21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endParaRPr lang="nl-NL" sz="21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r>
              <a:rPr lang="nl-NL" sz="2100" dirty="0" err="1">
                <a:latin typeface="Arial" charset="0"/>
                <a:ea typeface="Arial" charset="0"/>
                <a:cs typeface="Arial" charset="0"/>
              </a:rPr>
              <a:t>Debt-equity</a:t>
            </a:r>
            <a:r>
              <a:rPr lang="nl-NL" sz="2100" dirty="0">
                <a:latin typeface="Arial" charset="0"/>
                <a:ea typeface="Arial" charset="0"/>
                <a:cs typeface="Arial" charset="0"/>
              </a:rPr>
              <a:t> ratio = 5 / 20 = 0.25</a:t>
            </a:r>
          </a:p>
          <a:p>
            <a:pPr lvl="1">
              <a:lnSpc>
                <a:spcPct val="150000"/>
              </a:lnSpc>
            </a:pPr>
            <a:r>
              <a:rPr lang="nl-NL" sz="2100" dirty="0" err="1">
                <a:latin typeface="Arial" charset="0"/>
                <a:ea typeface="Arial" charset="0"/>
                <a:cs typeface="Arial" charset="0"/>
              </a:rPr>
              <a:t>Debt</a:t>
            </a:r>
            <a:r>
              <a:rPr lang="nl-NL" sz="2100" dirty="0">
                <a:latin typeface="Arial" charset="0"/>
                <a:ea typeface="Arial" charset="0"/>
                <a:cs typeface="Arial" charset="0"/>
              </a:rPr>
              <a:t>-assets ratio = 5 / 25 = 0.20</a:t>
            </a:r>
          </a:p>
          <a:p>
            <a:pPr lvl="1">
              <a:lnSpc>
                <a:spcPct val="150000"/>
              </a:lnSpc>
            </a:pPr>
            <a:endParaRPr lang="nl-NL" sz="21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C0DF346-0A2E-3F13-8B60-12E45E5D1D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361916"/>
              </p:ext>
            </p:extLst>
          </p:nvPr>
        </p:nvGraphicFramePr>
        <p:xfrm>
          <a:off x="3546696" y="3429200"/>
          <a:ext cx="4932040" cy="12961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1964">
                  <a:extLst>
                    <a:ext uri="{9D8B030D-6E8A-4147-A177-3AD203B41FA5}">
                      <a16:colId xmlns:a16="http://schemas.microsoft.com/office/drawing/2014/main" val="2453561102"/>
                    </a:ext>
                  </a:extLst>
                </a:gridCol>
                <a:gridCol w="388393">
                  <a:extLst>
                    <a:ext uri="{9D8B030D-6E8A-4147-A177-3AD203B41FA5}">
                      <a16:colId xmlns:a16="http://schemas.microsoft.com/office/drawing/2014/main" val="1858745640"/>
                    </a:ext>
                  </a:extLst>
                </a:gridCol>
                <a:gridCol w="135663">
                  <a:extLst>
                    <a:ext uri="{9D8B030D-6E8A-4147-A177-3AD203B41FA5}">
                      <a16:colId xmlns:a16="http://schemas.microsoft.com/office/drawing/2014/main" val="2607468277"/>
                    </a:ext>
                  </a:extLst>
                </a:gridCol>
                <a:gridCol w="1883979">
                  <a:extLst>
                    <a:ext uri="{9D8B030D-6E8A-4147-A177-3AD203B41FA5}">
                      <a16:colId xmlns:a16="http://schemas.microsoft.com/office/drawing/2014/main" val="3740225489"/>
                    </a:ext>
                  </a:extLst>
                </a:gridCol>
                <a:gridCol w="458740">
                  <a:extLst>
                    <a:ext uri="{9D8B030D-6E8A-4147-A177-3AD203B41FA5}">
                      <a16:colId xmlns:a16="http://schemas.microsoft.com/office/drawing/2014/main" val="963288987"/>
                    </a:ext>
                  </a:extLst>
                </a:gridCol>
                <a:gridCol w="123301">
                  <a:extLst>
                    <a:ext uri="{9D8B030D-6E8A-4147-A177-3AD203B41FA5}">
                      <a16:colId xmlns:a16="http://schemas.microsoft.com/office/drawing/2014/main" val="1782546175"/>
                    </a:ext>
                  </a:extLst>
                </a:gridCol>
              </a:tblGrid>
              <a:tr h="392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assets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debt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3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300503"/>
                  </a:ext>
                </a:extLst>
              </a:tr>
              <a:tr h="392044">
                <a:tc>
                  <a:txBody>
                    <a:bodyPr/>
                    <a:lstStyle/>
                    <a:p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equity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F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171565"/>
                  </a:ext>
                </a:extLst>
              </a:tr>
              <a:tr h="51205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F assets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F liabilities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712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139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Theories on perfect capital markets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6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391704" cy="492514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Modigliani and Miller (1958): corporate finance in the real world is a complex topic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Arbitrage argument: due to buying and selling a company’s shares with borrowed funds, price differences on leverage should disappear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Two MM propositions:</a:t>
            </a:r>
          </a:p>
          <a:p>
            <a:pPr lvl="1">
              <a:lnSpc>
                <a:spcPct val="150000"/>
              </a:lnSpc>
            </a:pPr>
            <a:r>
              <a:rPr lang="en-US" sz="2100" dirty="0">
                <a:latin typeface="Arial" charset="0"/>
                <a:ea typeface="Arial" charset="0"/>
                <a:cs typeface="Arial" charset="0"/>
              </a:rPr>
              <a:t>MM1: In a perfect capital market, the value of the levered company V</a:t>
            </a:r>
            <a:r>
              <a:rPr lang="en-US" sz="2100" baseline="-25000" dirty="0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2100" dirty="0">
                <a:latin typeface="Arial" charset="0"/>
                <a:ea typeface="Arial" charset="0"/>
                <a:cs typeface="Arial" charset="0"/>
              </a:rPr>
              <a:t> equals the value of the unlevered company V</a:t>
            </a:r>
            <a:r>
              <a:rPr lang="en-US" sz="2100" baseline="-25000" dirty="0">
                <a:latin typeface="Arial" charset="0"/>
                <a:ea typeface="Arial" charset="0"/>
                <a:cs typeface="Arial" charset="0"/>
              </a:rPr>
              <a:t>U</a:t>
            </a:r>
          </a:p>
          <a:p>
            <a:pPr lvl="1">
              <a:lnSpc>
                <a:spcPct val="150000"/>
              </a:lnSpc>
            </a:pPr>
            <a:r>
              <a:rPr lang="en-US" sz="2100" dirty="0">
                <a:latin typeface="Arial" charset="0"/>
                <a:ea typeface="Arial" charset="0"/>
                <a:cs typeface="Arial" charset="0"/>
              </a:rPr>
              <a:t>MM2: The cost of capital of levered equity increases with the company’s debt-equity ratio (based on market values of debt and equity)</a:t>
            </a:r>
            <a:endParaRPr lang="nl-NL" sz="21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536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Theories on perfect capital markets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7</a:t>
            </a:fld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16864" y="1516698"/>
                <a:ext cx="10391704" cy="4925144"/>
              </a:xfrm>
            </p:spPr>
            <p:txBody>
              <a:bodyPr>
                <a:normAutofit lnSpcReduction="10000"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MM1: In a perfect capital market, the value of the levered company V</a:t>
                </a:r>
                <a:r>
                  <a:rPr lang="en-US" sz="2400" baseline="-25000" dirty="0">
                    <a:latin typeface="Arial" charset="0"/>
                    <a:ea typeface="Arial" charset="0"/>
                    <a:cs typeface="Arial" charset="0"/>
                  </a:rPr>
                  <a:t>L</a:t>
                </a: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 equals the value of the unlevered company V</a:t>
                </a:r>
                <a:r>
                  <a:rPr lang="en-US" sz="2400" baseline="-25000" dirty="0">
                    <a:latin typeface="Arial" charset="0"/>
                    <a:ea typeface="Arial" charset="0"/>
                    <a:cs typeface="Arial" charset="0"/>
                  </a:rPr>
                  <a:t>U</a:t>
                </a:r>
              </a:p>
              <a:p>
                <a:pPr marL="365760" lvl="1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800" i="1" smtClean="0"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𝑈</m:t>
                          </m:r>
                        </m:sub>
                      </m:sSub>
                      <m:r>
                        <a:rPr lang="en-GB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𝐿</m:t>
                          </m:r>
                        </m:sub>
                      </m:sSub>
                    </m:oMath>
                  </m:oMathPara>
                </a14:m>
                <a:endParaRPr lang="en-US" sz="2100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365760" lvl="1" indent="0" algn="ctr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1800" i="1" smtClean="0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𝑉</m:t>
                        </m:r>
                      </m:e>
                      <m:sub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𝑈</m:t>
                        </m:r>
                      </m:sub>
                    </m:sSub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en-GB" sz="1800" i="1" smtClean="0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1800" i="1" smtClean="0">
                                <a:effectLst/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effectLst/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𝐹𝐶𝐹</m:t>
                            </m:r>
                          </m:e>
                          <m:sub>
                            <m:r>
                              <a:rPr lang="en-US" sz="1800" b="0" i="1" smtClean="0">
                                <a:effectLst/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𝑈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18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𝑈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100" dirty="0">
                    <a:latin typeface="Arial" charset="0"/>
                    <a:ea typeface="Arial" charset="0"/>
                    <a:cs typeface="Arial" charset="0"/>
                  </a:rPr>
                  <a:t>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8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𝑉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𝐿</m:t>
                        </m:r>
                      </m:sub>
                    </m:sSub>
                    <m:r>
                      <a:rPr lang="en-GB" sz="1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en-GB" sz="18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18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𝐹𝐶𝐹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𝑒𝑞𝑢𝑖𝑡𝑦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18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𝑒𝑞𝑢𝑖𝑡𝑦</m:t>
                            </m:r>
                          </m:sub>
                        </m:sSub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  <m:f>
                      <m:fPr>
                        <m:ctrlPr>
                          <a:rPr lang="en-GB" sz="18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sz="18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𝐹𝐶𝐹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𝑑𝑒𝑏𝑡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sz="18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𝑑𝑒𝑏𝑡</m:t>
                            </m:r>
                          </m:sub>
                        </m:sSub>
                      </m:den>
                    </m:f>
                  </m:oMath>
                </a14:m>
                <a:endParaRPr lang="en-US" sz="1800" dirty="0">
                  <a:latin typeface="Arial" charset="0"/>
                  <a:ea typeface="Arial" charset="0"/>
                  <a:cs typeface="Arial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MM2: The cost of capital of levered equity increases with the company’s market value debt-equity ratio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8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GB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𝑟</m:t>
                          </m:r>
                        </m:e>
                        <m:sub>
                          <m:r>
                            <a:rPr lang="en-GB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𝑒𝑞𝑢𝑖𝑡𝑦</m:t>
                          </m:r>
                        </m:sub>
                      </m:sSub>
                      <m:r>
                        <a:rPr lang="en-GB" sz="1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GB" sz="18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a:rPr lang="en-GB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𝑟</m:t>
                          </m:r>
                        </m:e>
                        <m:sub>
                          <m:r>
                            <a:rPr lang="en-GB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𝑈</m:t>
                          </m:r>
                        </m:sub>
                      </m:sSub>
                      <m:r>
                        <a:rPr lang="en-GB" sz="1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+</m:t>
                      </m:r>
                      <m:f>
                        <m:fPr>
                          <m:ctrlPr>
                            <a:rPr lang="en-GB" sz="18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GB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𝑑𝑒𝑏𝑡</m:t>
                          </m:r>
                        </m:num>
                        <m:den>
                          <m:r>
                            <a:rPr lang="en-GB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𝑒𝑞𝑢𝑖𝑡𝑦</m:t>
                          </m:r>
                        </m:den>
                      </m:f>
                      <m:r>
                        <a:rPr lang="en-GB" sz="1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∗</m:t>
                      </m:r>
                      <m:d>
                        <m:dPr>
                          <m:ctrlPr>
                            <a:rPr lang="en-GB" sz="1800" i="1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1800" i="1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GB" sz="1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GB" sz="1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𝑈</m:t>
                              </m:r>
                            </m:sub>
                          </m:sSub>
                          <m:r>
                            <a:rPr lang="en-GB" sz="1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GB" sz="1800" i="1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a:rPr lang="en-GB" sz="1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GB" sz="1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𝑑𝑒𝑏𝑡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800" i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en-US" sz="18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which follows from: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800" b="0" i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wacc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sSub>
                      <m:sSubPr>
                        <m:ctrlPr>
                          <a:rPr lang="en-GB" sz="18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GB" sz="1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𝑟</m:t>
                        </m:r>
                      </m:e>
                      <m:sub>
                        <m:r>
                          <a:rPr lang="en-GB" sz="1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𝑈</m:t>
                        </m:r>
                      </m:sub>
                    </m:sSub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en-GB" sz="18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𝑒𝑞𝑢𝑖𝑡𝑦</m:t>
                        </m:r>
                      </m:num>
                      <m:den>
                        <m:sSub>
                          <m:sSubPr>
                            <m:ctrlPr>
                              <a:rPr lang="en-GB" sz="18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𝐿</m:t>
                            </m:r>
                          </m:sub>
                        </m:sSub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∗</m:t>
                    </m:r>
                    <m:sSub>
                      <m:sSubPr>
                        <m:ctrlPr>
                          <a:rPr lang="en-GB" sz="18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GB" sz="1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𝑟</m:t>
                        </m:r>
                      </m:e>
                      <m:sub>
                        <m:r>
                          <a:rPr lang="en-GB" sz="1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𝑒𝑞𝑢𝑖𝑡𝑦</m:t>
                        </m:r>
                      </m:sub>
                    </m:sSub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+</m:t>
                    </m:r>
                    <m:f>
                      <m:fPr>
                        <m:ctrlPr>
                          <a:rPr lang="en-GB" sz="18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𝑑𝑒𝑏𝑡</m:t>
                        </m:r>
                      </m:num>
                      <m:den>
                        <m:sSub>
                          <m:sSubPr>
                            <m:ctrlPr>
                              <a:rPr lang="en-GB" sz="18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𝐿</m:t>
                            </m:r>
                          </m:sub>
                        </m:sSub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∗</m:t>
                    </m:r>
                    <m:sSub>
                      <m:sSubPr>
                        <m:ctrlPr>
                          <a:rPr lang="en-GB" sz="1800" i="1"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GB" sz="1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𝑟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𝑑</m:t>
                        </m:r>
                        <m:r>
                          <a:rPr lang="en-GB" sz="1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𝑒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𝑏𝑡</m:t>
                        </m:r>
                      </m:sub>
                    </m:sSub>
                  </m:oMath>
                </a14:m>
                <a:endParaRPr lang="en-US" sz="1800" i="1" dirty="0">
                  <a:latin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nl-NL" sz="18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16864" y="1516698"/>
                <a:ext cx="10391704" cy="4925144"/>
              </a:xfrm>
              <a:blipFill>
                <a:blip r:embed="rId2"/>
                <a:stretch>
                  <a:fillRect l="-1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4180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Cost of equity with rising leverage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8</a:t>
            </a:fld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D7C0159A-953B-3C3C-F817-72CA3C081A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27524092"/>
                  </p:ext>
                </p:extLst>
              </p:nvPr>
            </p:nvGraphicFramePr>
            <p:xfrm>
              <a:off x="1476211" y="1747024"/>
              <a:ext cx="9079491" cy="463429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934433">
                      <a:extLst>
                        <a:ext uri="{9D8B030D-6E8A-4147-A177-3AD203B41FA5}">
                          <a16:colId xmlns:a16="http://schemas.microsoft.com/office/drawing/2014/main" val="257087278"/>
                        </a:ext>
                      </a:extLst>
                    </a:gridCol>
                    <a:gridCol w="934433">
                      <a:extLst>
                        <a:ext uri="{9D8B030D-6E8A-4147-A177-3AD203B41FA5}">
                          <a16:colId xmlns:a16="http://schemas.microsoft.com/office/drawing/2014/main" val="3871193439"/>
                        </a:ext>
                      </a:extLst>
                    </a:gridCol>
                    <a:gridCol w="934433">
                      <a:extLst>
                        <a:ext uri="{9D8B030D-6E8A-4147-A177-3AD203B41FA5}">
                          <a16:colId xmlns:a16="http://schemas.microsoft.com/office/drawing/2014/main" val="3912051593"/>
                        </a:ext>
                      </a:extLst>
                    </a:gridCol>
                    <a:gridCol w="934433">
                      <a:extLst>
                        <a:ext uri="{9D8B030D-6E8A-4147-A177-3AD203B41FA5}">
                          <a16:colId xmlns:a16="http://schemas.microsoft.com/office/drawing/2014/main" val="3897112802"/>
                        </a:ext>
                      </a:extLst>
                    </a:gridCol>
                    <a:gridCol w="934433">
                      <a:extLst>
                        <a:ext uri="{9D8B030D-6E8A-4147-A177-3AD203B41FA5}">
                          <a16:colId xmlns:a16="http://schemas.microsoft.com/office/drawing/2014/main" val="3793448935"/>
                        </a:ext>
                      </a:extLst>
                    </a:gridCol>
                    <a:gridCol w="1169290">
                      <a:extLst>
                        <a:ext uri="{9D8B030D-6E8A-4147-A177-3AD203B41FA5}">
                          <a16:colId xmlns:a16="http://schemas.microsoft.com/office/drawing/2014/main" val="2145195483"/>
                        </a:ext>
                      </a:extLst>
                    </a:gridCol>
                    <a:gridCol w="1259236">
                      <a:extLst>
                        <a:ext uri="{9D8B030D-6E8A-4147-A177-3AD203B41FA5}">
                          <a16:colId xmlns:a16="http://schemas.microsoft.com/office/drawing/2014/main" val="2884166866"/>
                        </a:ext>
                      </a:extLst>
                    </a:gridCol>
                    <a:gridCol w="1079345">
                      <a:extLst>
                        <a:ext uri="{9D8B030D-6E8A-4147-A177-3AD203B41FA5}">
                          <a16:colId xmlns:a16="http://schemas.microsoft.com/office/drawing/2014/main" val="2642680249"/>
                        </a:ext>
                      </a:extLst>
                    </a:gridCol>
                    <a:gridCol w="899455">
                      <a:extLst>
                        <a:ext uri="{9D8B030D-6E8A-4147-A177-3AD203B41FA5}">
                          <a16:colId xmlns:a16="http://schemas.microsoft.com/office/drawing/2014/main" val="1132960774"/>
                        </a:ext>
                      </a:extLst>
                    </a:gridCol>
                  </a:tblGrid>
                  <a:tr h="913219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Equity</a:t>
                          </a:r>
                        </a:p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(as %)</a:t>
                          </a:r>
                          <a:endParaRPr lang="en-GB" sz="16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Debt</a:t>
                          </a:r>
                        </a:p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(as %)</a:t>
                          </a:r>
                          <a:endParaRPr lang="en-GB" sz="16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  <m:sub>
                                    <m:r>
                                      <a:rPr lang="en-GB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𝒆𝒒𝒖𝒊𝒕𝒚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6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  <m:sub>
                                    <m:r>
                                      <a:rPr lang="en-GB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𝒅𝒆𝒃𝒕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6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GB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  <m:sub>
                                    <m:r>
                                      <a:rPr lang="en-GB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𝑼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GB" sz="16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Equity/V</a:t>
                          </a:r>
                          <a:endParaRPr lang="en-GB" sz="16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Debt/V</a:t>
                          </a:r>
                        </a:p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(leverage)</a:t>
                          </a:r>
                          <a:endParaRPr lang="en-GB" sz="16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Debt/</a:t>
                          </a:r>
                          <a:b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</a:b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Equity</a:t>
                          </a:r>
                          <a:endParaRPr lang="en-GB" sz="16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WACC</a:t>
                          </a:r>
                          <a:endParaRPr lang="en-GB" sz="16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42786831"/>
                      </a:ext>
                    </a:extLst>
                  </a:tr>
                  <a:tr h="33828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100</a:t>
                          </a:r>
                          <a:endParaRPr lang="en-GB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b="1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7.0%</a:t>
                          </a:r>
                          <a:endParaRPr lang="en-GB" sz="1400" b="1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2.0%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7.0%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7.0%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487966304"/>
                      </a:ext>
                    </a:extLst>
                  </a:tr>
                  <a:tr h="33828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90</a:t>
                          </a:r>
                          <a:endParaRPr lang="en-GB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b="1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7.6%</a:t>
                          </a:r>
                          <a:endParaRPr lang="en-GB" sz="1400" b="1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2.0%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7.0%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0.9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0.1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0.1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7.0%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30858419"/>
                      </a:ext>
                    </a:extLst>
                  </a:tr>
                  <a:tr h="33828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80</a:t>
                          </a:r>
                          <a:endParaRPr lang="en-GB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b="1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8.3%</a:t>
                          </a:r>
                          <a:endParaRPr lang="en-GB" sz="1400" b="1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2.0%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7.0%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0.8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0.3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7.0%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195597397"/>
                      </a:ext>
                    </a:extLst>
                  </a:tr>
                  <a:tr h="33828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70</a:t>
                          </a:r>
                          <a:endParaRPr lang="en-GB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b="1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9.1%</a:t>
                          </a:r>
                          <a:endParaRPr lang="en-GB" sz="1400" b="1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2.0%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7.0%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0.7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0.3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0.4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7.0%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393380229"/>
                      </a:ext>
                    </a:extLst>
                  </a:tr>
                  <a:tr h="33828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60</a:t>
                          </a:r>
                          <a:endParaRPr lang="en-GB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b="1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10.3%</a:t>
                          </a:r>
                          <a:endParaRPr lang="en-GB" sz="1400" b="1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2.0%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7.0%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0.6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0.4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0.7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7.0%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441369650"/>
                      </a:ext>
                    </a:extLst>
                  </a:tr>
                  <a:tr h="33828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50</a:t>
                          </a:r>
                          <a:endParaRPr lang="en-GB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50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b="1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11.9%</a:t>
                          </a:r>
                          <a:endParaRPr lang="en-GB" sz="1400" b="1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2.1%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7.0%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0.5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0.5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1.0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7.0%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51243584"/>
                      </a:ext>
                    </a:extLst>
                  </a:tr>
                  <a:tr h="33828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  <a:endParaRPr lang="en-GB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60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b="1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14.1%</a:t>
                          </a:r>
                          <a:endParaRPr lang="en-GB" sz="1400" b="1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2.3%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7.0%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0.4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0.6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1.5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7.0%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291600862"/>
                      </a:ext>
                    </a:extLst>
                  </a:tr>
                  <a:tr h="33828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  <a:endParaRPr lang="en-GB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70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b="1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16.8%</a:t>
                          </a:r>
                          <a:endParaRPr lang="en-GB" sz="1400" b="1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2.8%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7.0%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0.3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0.7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2.3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7.0%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37655580"/>
                      </a:ext>
                    </a:extLst>
                  </a:tr>
                  <a:tr h="33828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  <a:endParaRPr lang="en-GB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80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b="1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20.2%</a:t>
                          </a:r>
                          <a:endParaRPr lang="en-GB" sz="1400" b="1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3.7%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7.0%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0.8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4.0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7.0%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674064202"/>
                      </a:ext>
                    </a:extLst>
                  </a:tr>
                  <a:tr h="33828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  <a:endParaRPr lang="en-GB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90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b="1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25.0%</a:t>
                          </a:r>
                          <a:endParaRPr lang="en-GB" sz="1400" b="1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5.0%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7.0%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0.1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0.9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9.0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7.0%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965599307"/>
                      </a:ext>
                    </a:extLst>
                  </a:tr>
                  <a:tr h="33828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en-GB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100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b="1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N/A</a:t>
                          </a:r>
                          <a:endParaRPr lang="en-GB" sz="1400" b="1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7.0%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7.0%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N/A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7.0%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6639609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D7C0159A-953B-3C3C-F817-72CA3C081A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27524092"/>
                  </p:ext>
                </p:extLst>
              </p:nvPr>
            </p:nvGraphicFramePr>
            <p:xfrm>
              <a:off x="1476211" y="1747024"/>
              <a:ext cx="9079491" cy="463429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934433">
                      <a:extLst>
                        <a:ext uri="{9D8B030D-6E8A-4147-A177-3AD203B41FA5}">
                          <a16:colId xmlns:a16="http://schemas.microsoft.com/office/drawing/2014/main" val="257087278"/>
                        </a:ext>
                      </a:extLst>
                    </a:gridCol>
                    <a:gridCol w="934433">
                      <a:extLst>
                        <a:ext uri="{9D8B030D-6E8A-4147-A177-3AD203B41FA5}">
                          <a16:colId xmlns:a16="http://schemas.microsoft.com/office/drawing/2014/main" val="3871193439"/>
                        </a:ext>
                      </a:extLst>
                    </a:gridCol>
                    <a:gridCol w="934433">
                      <a:extLst>
                        <a:ext uri="{9D8B030D-6E8A-4147-A177-3AD203B41FA5}">
                          <a16:colId xmlns:a16="http://schemas.microsoft.com/office/drawing/2014/main" val="3912051593"/>
                        </a:ext>
                      </a:extLst>
                    </a:gridCol>
                    <a:gridCol w="934433">
                      <a:extLst>
                        <a:ext uri="{9D8B030D-6E8A-4147-A177-3AD203B41FA5}">
                          <a16:colId xmlns:a16="http://schemas.microsoft.com/office/drawing/2014/main" val="3897112802"/>
                        </a:ext>
                      </a:extLst>
                    </a:gridCol>
                    <a:gridCol w="934433">
                      <a:extLst>
                        <a:ext uri="{9D8B030D-6E8A-4147-A177-3AD203B41FA5}">
                          <a16:colId xmlns:a16="http://schemas.microsoft.com/office/drawing/2014/main" val="3793448935"/>
                        </a:ext>
                      </a:extLst>
                    </a:gridCol>
                    <a:gridCol w="1169290">
                      <a:extLst>
                        <a:ext uri="{9D8B030D-6E8A-4147-A177-3AD203B41FA5}">
                          <a16:colId xmlns:a16="http://schemas.microsoft.com/office/drawing/2014/main" val="2145195483"/>
                        </a:ext>
                      </a:extLst>
                    </a:gridCol>
                    <a:gridCol w="1259236">
                      <a:extLst>
                        <a:ext uri="{9D8B030D-6E8A-4147-A177-3AD203B41FA5}">
                          <a16:colId xmlns:a16="http://schemas.microsoft.com/office/drawing/2014/main" val="2884166866"/>
                        </a:ext>
                      </a:extLst>
                    </a:gridCol>
                    <a:gridCol w="1079345">
                      <a:extLst>
                        <a:ext uri="{9D8B030D-6E8A-4147-A177-3AD203B41FA5}">
                          <a16:colId xmlns:a16="http://schemas.microsoft.com/office/drawing/2014/main" val="2642680249"/>
                        </a:ext>
                      </a:extLst>
                    </a:gridCol>
                    <a:gridCol w="899455">
                      <a:extLst>
                        <a:ext uri="{9D8B030D-6E8A-4147-A177-3AD203B41FA5}">
                          <a16:colId xmlns:a16="http://schemas.microsoft.com/office/drawing/2014/main" val="1132960774"/>
                        </a:ext>
                      </a:extLst>
                    </a:gridCol>
                  </a:tblGrid>
                  <a:tr h="913219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Equity</a:t>
                          </a:r>
                        </a:p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(as %)</a:t>
                          </a:r>
                          <a:endParaRPr lang="en-GB" sz="16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Debt</a:t>
                          </a:r>
                        </a:p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(as %)</a:t>
                          </a:r>
                          <a:endParaRPr lang="en-GB" sz="16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01307" t="-667" r="-675817" b="-412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301307" t="-667" r="-575817" b="-412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398701" t="-667" r="-472078" b="-412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Equity/V</a:t>
                          </a:r>
                          <a:endParaRPr lang="en-GB" sz="16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Debt/V</a:t>
                          </a:r>
                        </a:p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(leverage)</a:t>
                          </a:r>
                          <a:endParaRPr lang="en-GB" sz="16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Debt/</a:t>
                          </a:r>
                          <a:b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</a:b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Equity</a:t>
                          </a:r>
                          <a:endParaRPr lang="en-GB" sz="16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6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WACC</a:t>
                          </a:r>
                          <a:endParaRPr lang="en-GB" sz="16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42786831"/>
                      </a:ext>
                    </a:extLst>
                  </a:tr>
                  <a:tr h="33828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100</a:t>
                          </a:r>
                          <a:endParaRPr lang="en-GB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b="1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7.0%</a:t>
                          </a:r>
                          <a:endParaRPr lang="en-GB" sz="1400" b="1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2.0%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7.0%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7.0%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487966304"/>
                      </a:ext>
                    </a:extLst>
                  </a:tr>
                  <a:tr h="33828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90</a:t>
                          </a:r>
                          <a:endParaRPr lang="en-GB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b="1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7.6%</a:t>
                          </a:r>
                          <a:endParaRPr lang="en-GB" sz="1400" b="1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2.0%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7.0%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0.9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0.1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0.1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7.0%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30858419"/>
                      </a:ext>
                    </a:extLst>
                  </a:tr>
                  <a:tr h="33828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80</a:t>
                          </a:r>
                          <a:endParaRPr lang="en-GB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b="1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8.3%</a:t>
                          </a:r>
                          <a:endParaRPr lang="en-GB" sz="1400" b="1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2.0%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7.0%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0.8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0.3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7.0%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195597397"/>
                      </a:ext>
                    </a:extLst>
                  </a:tr>
                  <a:tr h="33828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70</a:t>
                          </a:r>
                          <a:endParaRPr lang="en-GB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b="1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9.1%</a:t>
                          </a:r>
                          <a:endParaRPr lang="en-GB" sz="1400" b="1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2.0%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7.0%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0.7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0.3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0.4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7.0%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393380229"/>
                      </a:ext>
                    </a:extLst>
                  </a:tr>
                  <a:tr h="33828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60</a:t>
                          </a:r>
                          <a:endParaRPr lang="en-GB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b="1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10.3%</a:t>
                          </a:r>
                          <a:endParaRPr lang="en-GB" sz="1400" b="1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2.0%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7.0%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0.6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0.4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0.7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7.0%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441369650"/>
                      </a:ext>
                    </a:extLst>
                  </a:tr>
                  <a:tr h="33828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50</a:t>
                          </a:r>
                          <a:endParaRPr lang="en-GB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50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b="1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11.9%</a:t>
                          </a:r>
                          <a:endParaRPr lang="en-GB" sz="1400" b="1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2.1%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7.0%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0.5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0.5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1.0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7.0%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851243584"/>
                      </a:ext>
                    </a:extLst>
                  </a:tr>
                  <a:tr h="33828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40</a:t>
                          </a:r>
                          <a:endParaRPr lang="en-GB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60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b="1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14.1%</a:t>
                          </a:r>
                          <a:endParaRPr lang="en-GB" sz="1400" b="1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2.3%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7.0%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0.4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0.6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1.5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7.0%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291600862"/>
                      </a:ext>
                    </a:extLst>
                  </a:tr>
                  <a:tr h="33828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30</a:t>
                          </a:r>
                          <a:endParaRPr lang="en-GB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70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b="1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16.8%</a:t>
                          </a:r>
                          <a:endParaRPr lang="en-GB" sz="1400" b="1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2.8%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7.0%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0.3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0.7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2.3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7.0%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37655580"/>
                      </a:ext>
                    </a:extLst>
                  </a:tr>
                  <a:tr h="33828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  <a:endParaRPr lang="en-GB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80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b="1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20.2%</a:t>
                          </a:r>
                          <a:endParaRPr lang="en-GB" sz="1400" b="1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3.7%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7.0%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0.8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4.0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7.0%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674064202"/>
                      </a:ext>
                    </a:extLst>
                  </a:tr>
                  <a:tr h="33828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  <a:endParaRPr lang="en-GB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E7F1FA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90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b="1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25.0%</a:t>
                          </a:r>
                          <a:endParaRPr lang="en-GB" sz="1400" b="1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5.0%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7.0%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0.1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0.9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9.0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7.0%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965599307"/>
                      </a:ext>
                    </a:extLst>
                  </a:tr>
                  <a:tr h="33828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en-GB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>
                        <a:solidFill>
                          <a:srgbClr val="CCE3F5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100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b="1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N/A</a:t>
                          </a:r>
                          <a:endParaRPr lang="en-GB" sz="1400" b="1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7.0%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7.0%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  <a:endParaRPr lang="en-GB" sz="140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N/A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240"/>
                            </a:spcBef>
                            <a:spcAft>
                              <a:spcPts val="24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7.0%</a:t>
                          </a:r>
                          <a:endParaRPr lang="en-GB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66396090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876746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Cost of equity with rising leverage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9</a:t>
            </a:fld>
            <a:endParaRPr lang="nl-NL"/>
          </a:p>
        </p:txBody>
      </p:sp>
      <p:pic>
        <p:nvPicPr>
          <p:cNvPr id="6" name="Afbeelding 1562044408">
            <a:extLst>
              <a:ext uri="{FF2B5EF4-FFF2-40B4-BE49-F238E27FC236}">
                <a16:creationId xmlns:a16="http://schemas.microsoft.com/office/drawing/2014/main" id="{D02E6749-7C23-C435-B066-A750904C0F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5583" y="1700808"/>
            <a:ext cx="7780833" cy="436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3136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3">
      <a:dk1>
        <a:sysClr val="windowText" lastClr="000000"/>
      </a:dk1>
      <a:lt1>
        <a:sysClr val="window" lastClr="FFFFFF"/>
      </a:lt1>
      <a:dk2>
        <a:srgbClr val="457B9E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27237</TotalTime>
  <Words>2377</Words>
  <Application>Microsoft Macintosh PowerPoint</Application>
  <PresentationFormat>Breedbeeld</PresentationFormat>
  <Paragraphs>623</Paragraphs>
  <Slides>26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26</vt:i4>
      </vt:variant>
    </vt:vector>
  </HeadingPairs>
  <TitlesOfParts>
    <vt:vector size="33" baseType="lpstr">
      <vt:lpstr>Arial</vt:lpstr>
      <vt:lpstr>Calibri</vt:lpstr>
      <vt:lpstr>Cambria Math</vt:lpstr>
      <vt:lpstr>Tw Cen MT</vt:lpstr>
      <vt:lpstr>Wingdings</vt:lpstr>
      <vt:lpstr>Wingdings 2</vt:lpstr>
      <vt:lpstr>Median</vt:lpstr>
      <vt:lpstr>Corporate Finance for Long-Term Value  </vt:lpstr>
      <vt:lpstr>Chapter 15: Capital structure</vt:lpstr>
      <vt:lpstr>The BIG Picture</vt:lpstr>
      <vt:lpstr>Financial capital structure</vt:lpstr>
      <vt:lpstr>Financial capital structure</vt:lpstr>
      <vt:lpstr>Theories on perfect capital markets</vt:lpstr>
      <vt:lpstr>Theories on perfect capital markets</vt:lpstr>
      <vt:lpstr>Cost of equity with rising leverage</vt:lpstr>
      <vt:lpstr>Cost of equity with rising leverage</vt:lpstr>
      <vt:lpstr>Impact of debt issuance</vt:lpstr>
      <vt:lpstr>Financial capital structure with imperfections</vt:lpstr>
      <vt:lpstr>Static trade-off theory</vt:lpstr>
      <vt:lpstr>Interest tax shield</vt:lpstr>
      <vt:lpstr>Bankruptcy costs</vt:lpstr>
      <vt:lpstr>Static trade-off theory</vt:lpstr>
      <vt:lpstr>Agency costs</vt:lpstr>
      <vt:lpstr>Pecking order theory</vt:lpstr>
      <vt:lpstr>Behavioural issues in capital structure</vt:lpstr>
      <vt:lpstr>E and S affecting capital structure</vt:lpstr>
      <vt:lpstr>E and S affecting the business model of an airline</vt:lpstr>
      <vt:lpstr>E and S affecting investor perceptions</vt:lpstr>
      <vt:lpstr>Capital structure of E and S</vt:lpstr>
      <vt:lpstr>Integrated capital structure</vt:lpstr>
      <vt:lpstr>Peer group analysis</vt:lpstr>
      <vt:lpstr>Inditex</vt:lpstr>
      <vt:lpstr>Conclusions</vt:lpstr>
    </vt:vector>
  </TitlesOfParts>
  <Company>RSM Erasmus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Finance for Long-Term Value</dc:title>
  <dc:creator>Administrator</dc:creator>
  <dc:description>Book Slides</dc:description>
  <cp:lastModifiedBy>Dirk Schoenmaker</cp:lastModifiedBy>
  <cp:revision>430</cp:revision>
  <cp:lastPrinted>2017-10-25T07:51:07Z</cp:lastPrinted>
  <dcterms:created xsi:type="dcterms:W3CDTF">2014-04-08T12:02:43Z</dcterms:created>
  <dcterms:modified xsi:type="dcterms:W3CDTF">2023-09-21T15:21:17Z</dcterms:modified>
</cp:coreProperties>
</file>