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3.xml" ContentType="application/vnd.openxmlformats-officedocument.drawingml.chartshape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56" r:id="rId2"/>
    <p:sldId id="564" r:id="rId3"/>
    <p:sldId id="454" r:id="rId4"/>
    <p:sldId id="614" r:id="rId5"/>
    <p:sldId id="617" r:id="rId6"/>
    <p:sldId id="618" r:id="rId7"/>
    <p:sldId id="655" r:id="rId8"/>
    <p:sldId id="656" r:id="rId9"/>
    <p:sldId id="675" r:id="rId10"/>
    <p:sldId id="676" r:id="rId11"/>
    <p:sldId id="619" r:id="rId12"/>
    <p:sldId id="657" r:id="rId13"/>
    <p:sldId id="658" r:id="rId14"/>
    <p:sldId id="620" r:id="rId15"/>
    <p:sldId id="659" r:id="rId16"/>
    <p:sldId id="661" r:id="rId17"/>
    <p:sldId id="663" r:id="rId18"/>
    <p:sldId id="677" r:id="rId19"/>
    <p:sldId id="662" r:id="rId20"/>
    <p:sldId id="666" r:id="rId21"/>
    <p:sldId id="665" r:id="rId22"/>
    <p:sldId id="667" r:id="rId23"/>
    <p:sldId id="668" r:id="rId24"/>
    <p:sldId id="679" r:id="rId25"/>
    <p:sldId id="669" r:id="rId26"/>
    <p:sldId id="680" r:id="rId27"/>
    <p:sldId id="670" r:id="rId28"/>
    <p:sldId id="671" r:id="rId29"/>
    <p:sldId id="681" r:id="rId30"/>
    <p:sldId id="672" r:id="rId31"/>
    <p:sldId id="673" r:id="rId32"/>
    <p:sldId id="674" r:id="rId33"/>
    <p:sldId id="682" r:id="rId34"/>
    <p:sldId id="562" r:id="rId35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010A32BA-3B9D-401F-8BB3-E1ABE0C3621A}">
          <p14:sldIdLst>
            <p14:sldId id="256"/>
            <p14:sldId id="564"/>
            <p14:sldId id="454"/>
          </p14:sldIdLst>
        </p14:section>
        <p14:section name="13.1 The cost of financial capital" id="{82B96233-CE70-49E5-8BF3-3164E0F97AA4}">
          <p14:sldIdLst>
            <p14:sldId id="614"/>
            <p14:sldId id="617"/>
            <p14:sldId id="618"/>
            <p14:sldId id="655"/>
            <p14:sldId id="656"/>
            <p14:sldId id="675"/>
            <p14:sldId id="676"/>
            <p14:sldId id="619"/>
            <p14:sldId id="657"/>
            <p14:sldId id="658"/>
            <p14:sldId id="620"/>
            <p14:sldId id="659"/>
            <p14:sldId id="661"/>
            <p14:sldId id="663"/>
            <p14:sldId id="677"/>
            <p14:sldId id="662"/>
            <p14:sldId id="666"/>
            <p14:sldId id="665"/>
          </p14:sldIdLst>
        </p14:section>
        <p14:section name="13.2 Integrating sustainability into the cost of financial capital" id="{07974BBC-226C-43E9-B527-C5E45488056F}">
          <p14:sldIdLst>
            <p14:sldId id="667"/>
            <p14:sldId id="668"/>
            <p14:sldId id="679"/>
            <p14:sldId id="669"/>
            <p14:sldId id="680"/>
          </p14:sldIdLst>
        </p14:section>
        <p14:section name="13.3 The cost of social and environmental capital" id="{1B5E020B-0A55-42F0-B327-34E1E91E56D2}">
          <p14:sldIdLst>
            <p14:sldId id="670"/>
            <p14:sldId id="671"/>
          </p14:sldIdLst>
        </p14:section>
        <p14:section name="13.4 The cost of integrated capital" id="{F58090AE-8798-41A3-9794-3248B306BFE3}">
          <p14:sldIdLst>
            <p14:sldId id="681"/>
            <p14:sldId id="672"/>
            <p14:sldId id="673"/>
            <p14:sldId id="674"/>
            <p14:sldId id="682"/>
          </p14:sldIdLst>
        </p14:section>
        <p14:section name="13.5 Conclusions" id="{178EF25C-958A-4121-8DF3-1B822610ACA1}">
          <p14:sldIdLst>
            <p14:sldId id="5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AC09F08-18AB-00D1-1B8C-6B475E567364}" name="Dirk Schoenmaker" initials="DS" userId="661d7b1468ffb9d5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1FA"/>
    <a:srgbClr val="CCE3F5"/>
    <a:srgbClr val="339933"/>
    <a:srgbClr val="00CC00"/>
    <a:srgbClr val="006600"/>
    <a:srgbClr val="996633"/>
    <a:srgbClr val="DA970F"/>
    <a:srgbClr val="D1E7F6"/>
    <a:srgbClr val="1482AC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96" autoAdjust="0"/>
    <p:restoredTop sz="95369"/>
  </p:normalViewPr>
  <p:slideViewPr>
    <p:cSldViewPr>
      <p:cViewPr varScale="1">
        <p:scale>
          <a:sx n="121" d="100"/>
          <a:sy n="121" d="100"/>
        </p:scale>
        <p:origin x="184" y="3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/Users\Schoenmaker\Documents\Book%20Corporate%20Finance\Final%20figures\Part%204%20-%20Ch12-14\Ch13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Schoenmaker\Documents\Book%20Corporate%20Finance\Final%20figures\Part%204%20-%20Ch12-14\Ch13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Schoenmaker\Documents\Book%20Corporate%20Finance\Final%20figures\Part%204%20-%20Ch12-14\Ch13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nl-NL" sz="1800" dirty="0"/>
              <a:t>Asset </a:t>
            </a:r>
            <a:r>
              <a:rPr lang="nl-NL" sz="1800" dirty="0" err="1"/>
              <a:t>Betas</a:t>
            </a:r>
            <a:endParaRPr lang="nl-NL" sz="1800" dirty="0"/>
          </a:p>
        </c:rich>
      </c:tx>
      <c:layout>
        <c:manualLayout>
          <c:xMode val="edge"/>
          <c:yMode val="edge"/>
          <c:x val="1.6711850892056214E-2"/>
          <c:y val="1.6885660419208161E-2"/>
        </c:manualLayout>
      </c:layout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'Fig 13.4 Industry Averages'!$B$10</c:f>
              <c:strCache>
                <c:ptCount val="1"/>
                <c:pt idx="0">
                  <c:v>Asset Betas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'Fig 13.4 Industry Averages'!$A$11:$A$41</c:f>
              <c:strCache>
                <c:ptCount val="31"/>
                <c:pt idx="0">
                  <c:v>Semiconductors</c:v>
                </c:pt>
                <c:pt idx="1">
                  <c:v>Information services</c:v>
                </c:pt>
                <c:pt idx="2">
                  <c:v>Oil/Gas Production</c:v>
                </c:pt>
                <c:pt idx="3">
                  <c:v>Chemicals</c:v>
                </c:pt>
                <c:pt idx="4">
                  <c:v>Electronics</c:v>
                </c:pt>
                <c:pt idx="5">
                  <c:v>Machinery</c:v>
                </c:pt>
                <c:pt idx="6">
                  <c:v>Aerospace/Defense</c:v>
                </c:pt>
                <c:pt idx="7">
                  <c:v>Computer Services</c:v>
                </c:pt>
                <c:pt idx="8">
                  <c:v>Electrical Equipment</c:v>
                </c:pt>
                <c:pt idx="9">
                  <c:v>Auto &amp; Truck</c:v>
                </c:pt>
                <c:pt idx="10">
                  <c:v>Healthcare Technology</c:v>
                </c:pt>
                <c:pt idx="11">
                  <c:v>Building Materials</c:v>
                </c:pt>
                <c:pt idx="12">
                  <c:v>Drugs Pharmaceutical</c:v>
                </c:pt>
                <c:pt idx="13">
                  <c:v>Steel</c:v>
                </c:pt>
                <c:pt idx="14">
                  <c:v>Total Market</c:v>
                </c:pt>
                <c:pt idx="15">
                  <c:v>Metals &amp; Mining</c:v>
                </c:pt>
                <c:pt idx="16">
                  <c:v>Construction Supplies</c:v>
                </c:pt>
                <c:pt idx="17">
                  <c:v>Education</c:v>
                </c:pt>
                <c:pt idx="18">
                  <c:v>Shipbuilding &amp; Marine</c:v>
                </c:pt>
                <c:pt idx="19">
                  <c:v>Retail </c:v>
                </c:pt>
                <c:pt idx="20">
                  <c:v>Beverage</c:v>
                </c:pt>
                <c:pt idx="21">
                  <c:v>Transportation</c:v>
                </c:pt>
                <c:pt idx="22">
                  <c:v>Broadcasting</c:v>
                </c:pt>
                <c:pt idx="23">
                  <c:v>Renewable Energy</c:v>
                </c:pt>
                <c:pt idx="24">
                  <c:v>Food Processing</c:v>
                </c:pt>
                <c:pt idx="25">
                  <c:v>Oil/Gas Distribution</c:v>
                </c:pt>
                <c:pt idx="26">
                  <c:v>Farming/Agriculture</c:v>
                </c:pt>
                <c:pt idx="27">
                  <c:v>Telecom</c:v>
                </c:pt>
                <c:pt idx="28">
                  <c:v>Real Estate</c:v>
                </c:pt>
                <c:pt idx="29">
                  <c:v>Utility Electricity</c:v>
                </c:pt>
                <c:pt idx="30">
                  <c:v>Utility Water</c:v>
                </c:pt>
              </c:strCache>
            </c:strRef>
          </c:cat>
          <c:val>
            <c:numRef>
              <c:f>'Fig 13.4 Industry Averages'!$B$11:$B$41</c:f>
              <c:numCache>
                <c:formatCode>0.00</c:formatCode>
                <c:ptCount val="31"/>
                <c:pt idx="0">
                  <c:v>1.4881292420174819</c:v>
                </c:pt>
                <c:pt idx="1">
                  <c:v>1.1648013754350277</c:v>
                </c:pt>
                <c:pt idx="2">
                  <c:v>1.1342241284211518</c:v>
                </c:pt>
                <c:pt idx="3">
                  <c:v>1.0579327859102134</c:v>
                </c:pt>
                <c:pt idx="4">
                  <c:v>1.0546606221840522</c:v>
                </c:pt>
                <c:pt idx="5">
                  <c:v>1.0410425760993374</c:v>
                </c:pt>
                <c:pt idx="6">
                  <c:v>1.0261838376896069</c:v>
                </c:pt>
                <c:pt idx="7">
                  <c:v>1.0251134643668045</c:v>
                </c:pt>
                <c:pt idx="8">
                  <c:v>1.0052023693096745</c:v>
                </c:pt>
                <c:pt idx="9">
                  <c:v>1.0002329091424558</c:v>
                </c:pt>
                <c:pt idx="10">
                  <c:v>0.99657266408641498</c:v>
                </c:pt>
                <c:pt idx="11">
                  <c:v>0.98839095242785702</c:v>
                </c:pt>
                <c:pt idx="12">
                  <c:v>0.97134937160842139</c:v>
                </c:pt>
                <c:pt idx="13">
                  <c:v>0.94274375451834935</c:v>
                </c:pt>
                <c:pt idx="14">
                  <c:v>0.927183028765456</c:v>
                </c:pt>
                <c:pt idx="15">
                  <c:v>0.9206735383863397</c:v>
                </c:pt>
                <c:pt idx="16">
                  <c:v>0.91309224206065409</c:v>
                </c:pt>
                <c:pt idx="17">
                  <c:v>0.86608465058013884</c:v>
                </c:pt>
                <c:pt idx="18">
                  <c:v>0.86173590753986506</c:v>
                </c:pt>
                <c:pt idx="19">
                  <c:v>0.81668974664318694</c:v>
                </c:pt>
                <c:pt idx="20">
                  <c:v>0.78688207483505967</c:v>
                </c:pt>
                <c:pt idx="21">
                  <c:v>0.78294835172014732</c:v>
                </c:pt>
                <c:pt idx="22">
                  <c:v>0.72921266517790517</c:v>
                </c:pt>
                <c:pt idx="23">
                  <c:v>0.72801885189831816</c:v>
                </c:pt>
                <c:pt idx="24">
                  <c:v>0.72672229889018791</c:v>
                </c:pt>
                <c:pt idx="25">
                  <c:v>0.72358479357575234</c:v>
                </c:pt>
                <c:pt idx="26">
                  <c:v>0.7201783088014071</c:v>
                </c:pt>
                <c:pt idx="27">
                  <c:v>0.64705916324715962</c:v>
                </c:pt>
                <c:pt idx="28">
                  <c:v>0.58315665351797519</c:v>
                </c:pt>
                <c:pt idx="29">
                  <c:v>0.51269707967195155</c:v>
                </c:pt>
                <c:pt idx="30">
                  <c:v>0.48467116948567429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74-46F0-BE2D-C1840626DE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02610352"/>
        <c:axId val="1"/>
      </c:barChart>
      <c:catAx>
        <c:axId val="1202610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nl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 sz="1200"/>
            </a:pPr>
            <a:endParaRPr lang="nl-US"/>
          </a:p>
        </c:txPr>
        <c:crossAx val="12026103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nl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1"/>
              <a:t>Cost of </a:t>
            </a:r>
          </a:p>
          <a:p>
            <a:pPr>
              <a:defRPr b="1"/>
            </a:pPr>
            <a:r>
              <a:rPr lang="en-US" b="1"/>
              <a:t>integrated capital</a:t>
            </a:r>
          </a:p>
        </c:rich>
      </c:tx>
      <c:layout>
        <c:manualLayout>
          <c:xMode val="edge"/>
          <c:yMode val="edge"/>
          <c:x val="0.36634073706906878"/>
          <c:y val="4.32971274673538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l-US"/>
        </a:p>
      </c:txPr>
    </c:title>
    <c:autoTitleDeleted val="0"/>
    <c:plotArea>
      <c:layout>
        <c:manualLayout>
          <c:layoutTarget val="inner"/>
          <c:xMode val="edge"/>
          <c:yMode val="edge"/>
          <c:x val="8.1696795957216989E-2"/>
          <c:y val="0.19066580768352215"/>
          <c:w val="0.8931411773414959"/>
          <c:h val="0.62525191595643259"/>
        </c:manualLayout>
      </c:layout>
      <c:lineChart>
        <c:grouping val="standard"/>
        <c:varyColors val="0"/>
        <c:ser>
          <c:idx val="0"/>
          <c:order val="0"/>
          <c:tx>
            <c:strRef>
              <c:f>'Tab 13.11-12 Fig 13.5-6  R_IV '!$M$3</c:f>
              <c:strCache>
                <c:ptCount val="1"/>
                <c:pt idx="0">
                  <c:v>R IV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'Tab 13.11-12 Fig 13.5-6  R_IV '!$E$4:$E$14</c:f>
              <c:numCache>
                <c:formatCode>General</c:formatCode>
                <c:ptCount val="11"/>
                <c:pt idx="0">
                  <c:v>-50</c:v>
                </c:pt>
                <c:pt idx="1">
                  <c:v>-40</c:v>
                </c:pt>
                <c:pt idx="2">
                  <c:v>-30</c:v>
                </c:pt>
                <c:pt idx="3">
                  <c:v>-20</c:v>
                </c:pt>
                <c:pt idx="4">
                  <c:v>-10</c:v>
                </c:pt>
                <c:pt idx="5">
                  <c:v>0</c:v>
                </c:pt>
                <c:pt idx="6">
                  <c:v>10</c:v>
                </c:pt>
                <c:pt idx="7">
                  <c:v>20</c:v>
                </c:pt>
                <c:pt idx="8">
                  <c:v>30</c:v>
                </c:pt>
                <c:pt idx="9">
                  <c:v>40</c:v>
                </c:pt>
                <c:pt idx="10">
                  <c:v>50</c:v>
                </c:pt>
              </c:numCache>
            </c:numRef>
          </c:cat>
          <c:val>
            <c:numRef>
              <c:f>'Tab 13.11-12 Fig 13.5-6  R_IV '!$M$4:$M$14</c:f>
              <c:numCache>
                <c:formatCode>0.0%</c:formatCode>
                <c:ptCount val="11"/>
                <c:pt idx="0">
                  <c:v>9.8000000000000004E-2</c:v>
                </c:pt>
                <c:pt idx="1">
                  <c:v>8.5333333333333344E-2</c:v>
                </c:pt>
                <c:pt idx="2">
                  <c:v>7.628571428571429E-2</c:v>
                </c:pt>
                <c:pt idx="3">
                  <c:v>6.9499999999999992E-2</c:v>
                </c:pt>
                <c:pt idx="4">
                  <c:v>6.4222222222222222E-2</c:v>
                </c:pt>
                <c:pt idx="5">
                  <c:v>0.06</c:v>
                </c:pt>
                <c:pt idx="6">
                  <c:v>5.6545454545454545E-2</c:v>
                </c:pt>
                <c:pt idx="7">
                  <c:v>5.3666666666666668E-2</c:v>
                </c:pt>
                <c:pt idx="8">
                  <c:v>5.1230769230769233E-2</c:v>
                </c:pt>
                <c:pt idx="9">
                  <c:v>4.9142857142857141E-2</c:v>
                </c:pt>
                <c:pt idx="10">
                  <c:v>4.7333333333333324E-2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AA-400D-9EED-79437F7A4D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1419408"/>
        <c:axId val="551420048"/>
      </c:lineChart>
      <c:catAx>
        <c:axId val="5514194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nl-NL" sz="1400" b="1" dirty="0"/>
                  <a:t>EV</a:t>
                </a:r>
              </a:p>
            </c:rich>
          </c:tx>
          <c:layout>
            <c:manualLayout>
              <c:xMode val="edge"/>
              <c:yMode val="edge"/>
              <c:x val="0.87323093761926363"/>
              <c:y val="0.917032135306417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l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l-US"/>
          </a:p>
        </c:txPr>
        <c:crossAx val="551420048"/>
        <c:crosses val="autoZero"/>
        <c:auto val="1"/>
        <c:lblAlgn val="ctr"/>
        <c:lblOffset val="100"/>
        <c:noMultiLvlLbl val="0"/>
      </c:catAx>
      <c:valAx>
        <c:axId val="551420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l-US"/>
          </a:p>
        </c:txPr>
        <c:crossAx val="551419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nl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1"/>
              <a:t>Dynamic cost of </a:t>
            </a:r>
          </a:p>
          <a:p>
            <a:pPr>
              <a:defRPr b="1"/>
            </a:pPr>
            <a:r>
              <a:rPr lang="en-US" b="1"/>
              <a:t>integrated capital</a:t>
            </a:r>
          </a:p>
        </c:rich>
      </c:tx>
      <c:layout>
        <c:manualLayout>
          <c:xMode val="edge"/>
          <c:yMode val="edge"/>
          <c:x val="0.37549056496044597"/>
          <c:y val="4.32971274673538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l-US"/>
        </a:p>
      </c:txPr>
    </c:title>
    <c:autoTitleDeleted val="0"/>
    <c:plotArea>
      <c:layout>
        <c:manualLayout>
          <c:layoutTarget val="inner"/>
          <c:xMode val="edge"/>
          <c:yMode val="edge"/>
          <c:x val="0.10156036711661505"/>
          <c:y val="0.20134031999883922"/>
          <c:w val="0.86379897208736389"/>
          <c:h val="0.61720950736156077"/>
        </c:manualLayout>
      </c:layout>
      <c:lineChart>
        <c:grouping val="standard"/>
        <c:varyColors val="0"/>
        <c:ser>
          <c:idx val="0"/>
          <c:order val="0"/>
          <c:tx>
            <c:strRef>
              <c:f>'Tab 13.11-12 Fig 13.5-6  R_IV '!$M$3</c:f>
              <c:strCache>
                <c:ptCount val="1"/>
                <c:pt idx="0">
                  <c:v>R IV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'Tab 13.11-12 Fig 13.5-6  R_IV '!$E$4:$E$14</c:f>
              <c:numCache>
                <c:formatCode>General</c:formatCode>
                <c:ptCount val="11"/>
                <c:pt idx="0">
                  <c:v>-50</c:v>
                </c:pt>
                <c:pt idx="1">
                  <c:v>-40</c:v>
                </c:pt>
                <c:pt idx="2">
                  <c:v>-30</c:v>
                </c:pt>
                <c:pt idx="3">
                  <c:v>-20</c:v>
                </c:pt>
                <c:pt idx="4">
                  <c:v>-10</c:v>
                </c:pt>
                <c:pt idx="5">
                  <c:v>0</c:v>
                </c:pt>
                <c:pt idx="6">
                  <c:v>10</c:v>
                </c:pt>
                <c:pt idx="7">
                  <c:v>20</c:v>
                </c:pt>
                <c:pt idx="8">
                  <c:v>30</c:v>
                </c:pt>
                <c:pt idx="9">
                  <c:v>40</c:v>
                </c:pt>
                <c:pt idx="10">
                  <c:v>50</c:v>
                </c:pt>
              </c:numCache>
            </c:numRef>
          </c:cat>
          <c:val>
            <c:numRef>
              <c:f>'Tab 13.11-12 Fig 13.5-6  R_IV '!$Y$4:$Y$14</c:f>
              <c:numCache>
                <c:formatCode>0.0%</c:formatCode>
                <c:ptCount val="11"/>
                <c:pt idx="0">
                  <c:v>0.11699999999999999</c:v>
                </c:pt>
                <c:pt idx="1">
                  <c:v>9.8000000000000004E-2</c:v>
                </c:pt>
                <c:pt idx="2">
                  <c:v>8.4428571428571422E-2</c:v>
                </c:pt>
                <c:pt idx="3">
                  <c:v>7.4249999999999983E-2</c:v>
                </c:pt>
                <c:pt idx="4">
                  <c:v>6.6333333333333327E-2</c:v>
                </c:pt>
                <c:pt idx="5">
                  <c:v>0.06</c:v>
                </c:pt>
                <c:pt idx="6">
                  <c:v>5.4818181818181815E-2</c:v>
                </c:pt>
                <c:pt idx="7">
                  <c:v>5.0500000000000003E-2</c:v>
                </c:pt>
                <c:pt idx="8">
                  <c:v>4.684615384615385E-2</c:v>
                </c:pt>
                <c:pt idx="9">
                  <c:v>4.3714285714285712E-2</c:v>
                </c:pt>
                <c:pt idx="10">
                  <c:v>4.0999999999999995E-2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A8-4311-AF7A-B1FCECC5AC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1419408"/>
        <c:axId val="551420048"/>
      </c:lineChart>
      <c:catAx>
        <c:axId val="5514194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nl-NL" b="1" dirty="0"/>
                  <a:t>EV</a:t>
                </a:r>
              </a:p>
            </c:rich>
          </c:tx>
          <c:layout>
            <c:manualLayout>
              <c:xMode val="edge"/>
              <c:yMode val="edge"/>
              <c:x val="0.86539239289105208"/>
              <c:y val="0.9090039307461504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l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l-US"/>
          </a:p>
        </c:txPr>
        <c:crossAx val="551420048"/>
        <c:crosses val="autoZero"/>
        <c:auto val="1"/>
        <c:lblAlgn val="ctr"/>
        <c:lblOffset val="100"/>
        <c:noMultiLvlLbl val="0"/>
      </c:catAx>
      <c:valAx>
        <c:axId val="551420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l-US"/>
          </a:p>
        </c:txPr>
        <c:crossAx val="551419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nl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5074CC-7D5B-49E7-8423-9C25ED617F60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5A17AC3-0884-45D0-9577-9F106A746461}">
      <dgm:prSet phldrT="[Teks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xfrm>
          <a:off x="3629" y="0"/>
          <a:ext cx="1467689" cy="1521460"/>
        </a:xfrm>
        <a:prstGeom prst="roundRect">
          <a:avLst>
            <a:gd name="adj" fmla="val 10000"/>
          </a:avLst>
        </a:prstGeom>
        <a:solidFill>
          <a:sysClr val="window" lastClr="FFFFFF"/>
        </a:solidFill>
        <a:ln w="254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 sz="2400" dirty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Project beta</a:t>
          </a:r>
        </a:p>
      </dgm:t>
    </dgm:pt>
    <dgm:pt modelId="{DF38341B-DFD2-4A94-9F4D-E400BD501928}" type="parTrans" cxnId="{FF044C3F-C5E8-4E77-90BF-C439544FCFBA}">
      <dgm:prSet/>
      <dgm:spPr/>
      <dgm:t>
        <a:bodyPr/>
        <a:lstStyle/>
        <a:p>
          <a:endParaRPr lang="en-GB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85BD939-0288-4996-9037-0D5E6AB044CC}" type="sibTrans" cxnId="{FF044C3F-C5E8-4E77-90BF-C439544FCFBA}">
      <dgm:prSet/>
      <dgm:spPr/>
      <dgm:t>
        <a:bodyPr/>
        <a:lstStyle/>
        <a:p>
          <a:endParaRPr lang="en-GB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BBE441D-6953-473F-8BDB-2757A91D609D}">
      <dgm:prSet phldrT="[Teks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xfrm>
          <a:off x="1717890" y="0"/>
          <a:ext cx="1467689" cy="1521460"/>
        </a:xfrm>
        <a:prstGeom prst="roundRect">
          <a:avLst>
            <a:gd name="adj" fmla="val 10000"/>
          </a:avLst>
        </a:prstGeom>
        <a:solidFill>
          <a:sysClr val="window" lastClr="FFFFFF"/>
        </a:solidFill>
        <a:ln w="25400" cap="flat" cmpd="sng" algn="ctr">
          <a:solidFill>
            <a:srgbClr val="9BBB59"/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 sz="2400" dirty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Asset beta</a:t>
          </a:r>
          <a:br>
            <a:rPr lang="en-GB" sz="2400" dirty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</a:br>
          <a:r>
            <a:rPr lang="en-GB" sz="2400" dirty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(unlevered)</a:t>
          </a:r>
        </a:p>
      </dgm:t>
    </dgm:pt>
    <dgm:pt modelId="{B42EBEB9-62A4-43A4-A60A-E4BC4FE1EA23}" type="sibTrans" cxnId="{15DDE7B4-E00F-406F-84BD-5820AA06E21E}">
      <dgm:prSet/>
      <dgm:spPr/>
      <dgm:t>
        <a:bodyPr/>
        <a:lstStyle/>
        <a:p>
          <a:endParaRPr lang="en-GB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7053114-5D3A-4878-BD96-041FF3558C2F}" type="parTrans" cxnId="{15DDE7B4-E00F-406F-84BD-5820AA06E21E}">
      <dgm:prSet/>
      <dgm:spPr/>
      <dgm:t>
        <a:bodyPr/>
        <a:lstStyle/>
        <a:p>
          <a:endParaRPr lang="en-GB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460EED6-5A1C-442F-AD18-AB18EBB6B6F3}">
      <dgm:prSet phldrT="[Teks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xfrm>
          <a:off x="3432151" y="0"/>
          <a:ext cx="1467689" cy="1521460"/>
        </a:xfrm>
        <a:prstGeom prst="roundRect">
          <a:avLst>
            <a:gd name="adj" fmla="val 10000"/>
          </a:avLst>
        </a:prstGeom>
        <a:solidFill>
          <a:sysClr val="window" lastClr="FFFFFF"/>
        </a:solidFill>
        <a:ln w="25400" cap="flat" cmpd="sng" algn="ctr">
          <a:solidFill>
            <a:srgbClr val="4BACC6"/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 sz="2400" dirty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Debt beta</a:t>
          </a:r>
        </a:p>
        <a:p>
          <a:pPr>
            <a:buNone/>
          </a:pPr>
          <a:r>
            <a:rPr lang="en-GB" sz="2400" dirty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Equity beta</a:t>
          </a:r>
          <a:br>
            <a:rPr lang="en-GB" sz="2400" dirty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</a:br>
          <a:r>
            <a:rPr lang="en-GB" sz="2400" dirty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(levered)</a:t>
          </a:r>
        </a:p>
      </dgm:t>
    </dgm:pt>
    <dgm:pt modelId="{EE40EB32-CF63-4FC5-B65B-8C3DB4EA8E08}" type="sibTrans" cxnId="{C3BB6B32-521C-40D7-9A38-346EA92D1568}">
      <dgm:prSet/>
      <dgm:spPr/>
      <dgm:t>
        <a:bodyPr/>
        <a:lstStyle/>
        <a:p>
          <a:endParaRPr lang="en-GB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1F00B9C-F474-4BCD-A62B-86B70BEEE3F3}" type="parTrans" cxnId="{C3BB6B32-521C-40D7-9A38-346EA92D1568}">
      <dgm:prSet/>
      <dgm:spPr/>
      <dgm:t>
        <a:bodyPr/>
        <a:lstStyle/>
        <a:p>
          <a:endParaRPr lang="en-GB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04B9A1E-FF6E-4CCF-B3E0-057678318934}" type="pres">
      <dgm:prSet presAssocID="{FC5074CC-7D5B-49E7-8423-9C25ED617F6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6D3A055-3FC0-7A4C-84F0-D374C3097452}" type="pres">
      <dgm:prSet presAssocID="{C5A17AC3-0884-45D0-9577-9F106A746461}" presName="vertOne" presStyleCnt="0"/>
      <dgm:spPr/>
    </dgm:pt>
    <dgm:pt modelId="{E17995F8-6207-AD45-976D-E4E94191A99E}" type="pres">
      <dgm:prSet presAssocID="{C5A17AC3-0884-45D0-9577-9F106A746461}" presName="txOne" presStyleLbl="node0" presStyleIdx="0" presStyleCnt="3">
        <dgm:presLayoutVars>
          <dgm:chPref val="3"/>
        </dgm:presLayoutVars>
      </dgm:prSet>
      <dgm:spPr/>
    </dgm:pt>
    <dgm:pt modelId="{BB8FA85D-A10B-964B-B136-AA650509E69B}" type="pres">
      <dgm:prSet presAssocID="{C5A17AC3-0884-45D0-9577-9F106A746461}" presName="horzOne" presStyleCnt="0"/>
      <dgm:spPr/>
    </dgm:pt>
    <dgm:pt modelId="{EA2C5A28-346A-DF4A-AA8C-851958FD39F6}" type="pres">
      <dgm:prSet presAssocID="{885BD939-0288-4996-9037-0D5E6AB044CC}" presName="sibSpaceOne" presStyleCnt="0"/>
      <dgm:spPr/>
    </dgm:pt>
    <dgm:pt modelId="{97BD0144-DE0E-244F-B4DE-A726E9B31B3B}" type="pres">
      <dgm:prSet presAssocID="{3BBE441D-6953-473F-8BDB-2757A91D609D}" presName="vertOne" presStyleCnt="0"/>
      <dgm:spPr/>
    </dgm:pt>
    <dgm:pt modelId="{F4C8D5EA-CD58-A24A-BEDE-B83ECC4DABB4}" type="pres">
      <dgm:prSet presAssocID="{3BBE441D-6953-473F-8BDB-2757A91D609D}" presName="txOne" presStyleLbl="node0" presStyleIdx="1" presStyleCnt="3">
        <dgm:presLayoutVars>
          <dgm:chPref val="3"/>
        </dgm:presLayoutVars>
      </dgm:prSet>
      <dgm:spPr/>
    </dgm:pt>
    <dgm:pt modelId="{32141076-D524-A243-98BC-B56B00BFDD9B}" type="pres">
      <dgm:prSet presAssocID="{3BBE441D-6953-473F-8BDB-2757A91D609D}" presName="horzOne" presStyleCnt="0"/>
      <dgm:spPr/>
    </dgm:pt>
    <dgm:pt modelId="{926DC98C-E3B7-0040-BED2-D73CB38F828B}" type="pres">
      <dgm:prSet presAssocID="{B42EBEB9-62A4-43A4-A60A-E4BC4FE1EA23}" presName="sibSpaceOne" presStyleCnt="0"/>
      <dgm:spPr/>
    </dgm:pt>
    <dgm:pt modelId="{B2214FB0-AD93-094A-8BBE-6D9262A4BEE3}" type="pres">
      <dgm:prSet presAssocID="{C460EED6-5A1C-442F-AD18-AB18EBB6B6F3}" presName="vertOne" presStyleCnt="0"/>
      <dgm:spPr/>
    </dgm:pt>
    <dgm:pt modelId="{FCB3F007-B644-0D42-8E0B-B01436D1DA2E}" type="pres">
      <dgm:prSet presAssocID="{C460EED6-5A1C-442F-AD18-AB18EBB6B6F3}" presName="txOne" presStyleLbl="node0" presStyleIdx="2" presStyleCnt="3">
        <dgm:presLayoutVars>
          <dgm:chPref val="3"/>
        </dgm:presLayoutVars>
      </dgm:prSet>
      <dgm:spPr/>
    </dgm:pt>
    <dgm:pt modelId="{62F43AA5-3C4D-CA42-BDD0-E4753A970E52}" type="pres">
      <dgm:prSet presAssocID="{C460EED6-5A1C-442F-AD18-AB18EBB6B6F3}" presName="horzOne" presStyleCnt="0"/>
      <dgm:spPr/>
    </dgm:pt>
  </dgm:ptLst>
  <dgm:cxnLst>
    <dgm:cxn modelId="{C3BB6B32-521C-40D7-9A38-346EA92D1568}" srcId="{FC5074CC-7D5B-49E7-8423-9C25ED617F60}" destId="{C460EED6-5A1C-442F-AD18-AB18EBB6B6F3}" srcOrd="2" destOrd="0" parTransId="{11F00B9C-F474-4BCD-A62B-86B70BEEE3F3}" sibTransId="{EE40EB32-CF63-4FC5-B65B-8C3DB4EA8E08}"/>
    <dgm:cxn modelId="{CDCC9032-63D8-974F-85D0-6605A70DC98D}" type="presOf" srcId="{3BBE441D-6953-473F-8BDB-2757A91D609D}" destId="{F4C8D5EA-CD58-A24A-BEDE-B83ECC4DABB4}" srcOrd="0" destOrd="0" presId="urn:microsoft.com/office/officeart/2005/8/layout/hierarchy4"/>
    <dgm:cxn modelId="{FF044C3F-C5E8-4E77-90BF-C439544FCFBA}" srcId="{FC5074CC-7D5B-49E7-8423-9C25ED617F60}" destId="{C5A17AC3-0884-45D0-9577-9F106A746461}" srcOrd="0" destOrd="0" parTransId="{DF38341B-DFD2-4A94-9F4D-E400BD501928}" sibTransId="{885BD939-0288-4996-9037-0D5E6AB044CC}"/>
    <dgm:cxn modelId="{E257BA70-360F-4D3C-A33A-7ED7FE529336}" type="presOf" srcId="{FC5074CC-7D5B-49E7-8423-9C25ED617F60}" destId="{304B9A1E-FF6E-4CCF-B3E0-057678318934}" srcOrd="0" destOrd="0" presId="urn:microsoft.com/office/officeart/2005/8/layout/hierarchy4"/>
    <dgm:cxn modelId="{749C2BAD-EEAB-504B-851E-B93CD8B13B3E}" type="presOf" srcId="{C5A17AC3-0884-45D0-9577-9F106A746461}" destId="{E17995F8-6207-AD45-976D-E4E94191A99E}" srcOrd="0" destOrd="0" presId="urn:microsoft.com/office/officeart/2005/8/layout/hierarchy4"/>
    <dgm:cxn modelId="{15DDE7B4-E00F-406F-84BD-5820AA06E21E}" srcId="{FC5074CC-7D5B-49E7-8423-9C25ED617F60}" destId="{3BBE441D-6953-473F-8BDB-2757A91D609D}" srcOrd="1" destOrd="0" parTransId="{07053114-5D3A-4878-BD96-041FF3558C2F}" sibTransId="{B42EBEB9-62A4-43A4-A60A-E4BC4FE1EA23}"/>
    <dgm:cxn modelId="{DAFFB1D6-03C9-234A-AD0D-35FFF6CE1E84}" type="presOf" srcId="{C460EED6-5A1C-442F-AD18-AB18EBB6B6F3}" destId="{FCB3F007-B644-0D42-8E0B-B01436D1DA2E}" srcOrd="0" destOrd="0" presId="urn:microsoft.com/office/officeart/2005/8/layout/hierarchy4"/>
    <dgm:cxn modelId="{530FA5E3-006D-3D4E-8D4E-BCBF6CC906D6}" type="presParOf" srcId="{304B9A1E-FF6E-4CCF-B3E0-057678318934}" destId="{66D3A055-3FC0-7A4C-84F0-D374C3097452}" srcOrd="0" destOrd="0" presId="urn:microsoft.com/office/officeart/2005/8/layout/hierarchy4"/>
    <dgm:cxn modelId="{C432721F-470D-AA42-84FB-5FADC1C382F9}" type="presParOf" srcId="{66D3A055-3FC0-7A4C-84F0-D374C3097452}" destId="{E17995F8-6207-AD45-976D-E4E94191A99E}" srcOrd="0" destOrd="0" presId="urn:microsoft.com/office/officeart/2005/8/layout/hierarchy4"/>
    <dgm:cxn modelId="{8DABE90C-3BB1-1049-9B70-FEFB7E53F26E}" type="presParOf" srcId="{66D3A055-3FC0-7A4C-84F0-D374C3097452}" destId="{BB8FA85D-A10B-964B-B136-AA650509E69B}" srcOrd="1" destOrd="0" presId="urn:microsoft.com/office/officeart/2005/8/layout/hierarchy4"/>
    <dgm:cxn modelId="{A2C2A13E-F2A5-D74E-97AB-235CD83C7488}" type="presParOf" srcId="{304B9A1E-FF6E-4CCF-B3E0-057678318934}" destId="{EA2C5A28-346A-DF4A-AA8C-851958FD39F6}" srcOrd="1" destOrd="0" presId="urn:microsoft.com/office/officeart/2005/8/layout/hierarchy4"/>
    <dgm:cxn modelId="{A9ADE77E-CEE7-F34C-9643-6ADF3E97DB56}" type="presParOf" srcId="{304B9A1E-FF6E-4CCF-B3E0-057678318934}" destId="{97BD0144-DE0E-244F-B4DE-A726E9B31B3B}" srcOrd="2" destOrd="0" presId="urn:microsoft.com/office/officeart/2005/8/layout/hierarchy4"/>
    <dgm:cxn modelId="{02B763BE-CC85-2347-B26D-7CC460371633}" type="presParOf" srcId="{97BD0144-DE0E-244F-B4DE-A726E9B31B3B}" destId="{F4C8D5EA-CD58-A24A-BEDE-B83ECC4DABB4}" srcOrd="0" destOrd="0" presId="urn:microsoft.com/office/officeart/2005/8/layout/hierarchy4"/>
    <dgm:cxn modelId="{DB459A10-208B-1845-8260-ADCEF118876B}" type="presParOf" srcId="{97BD0144-DE0E-244F-B4DE-A726E9B31B3B}" destId="{32141076-D524-A243-98BC-B56B00BFDD9B}" srcOrd="1" destOrd="0" presId="urn:microsoft.com/office/officeart/2005/8/layout/hierarchy4"/>
    <dgm:cxn modelId="{CAEF6341-1C07-5D47-98FC-EB9E1482BF40}" type="presParOf" srcId="{304B9A1E-FF6E-4CCF-B3E0-057678318934}" destId="{926DC98C-E3B7-0040-BED2-D73CB38F828B}" srcOrd="3" destOrd="0" presId="urn:microsoft.com/office/officeart/2005/8/layout/hierarchy4"/>
    <dgm:cxn modelId="{B8134644-38B8-1349-84D9-E59BE1ACDA6D}" type="presParOf" srcId="{304B9A1E-FF6E-4CCF-B3E0-057678318934}" destId="{B2214FB0-AD93-094A-8BBE-6D9262A4BEE3}" srcOrd="4" destOrd="0" presId="urn:microsoft.com/office/officeart/2005/8/layout/hierarchy4"/>
    <dgm:cxn modelId="{52E31F62-8B26-0E43-B9A8-4AC9A6F0F905}" type="presParOf" srcId="{B2214FB0-AD93-094A-8BBE-6D9262A4BEE3}" destId="{FCB3F007-B644-0D42-8E0B-B01436D1DA2E}" srcOrd="0" destOrd="0" presId="urn:microsoft.com/office/officeart/2005/8/layout/hierarchy4"/>
    <dgm:cxn modelId="{360E3495-A298-844D-B667-428EBF7CCC68}" type="presParOf" srcId="{B2214FB0-AD93-094A-8BBE-6D9262A4BEE3}" destId="{62F43AA5-3C4D-CA42-BDD0-E4753A970E5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7995F8-6207-AD45-976D-E4E94191A99E}">
      <dsp:nvSpPr>
        <dsp:cNvPr id="0" name=""/>
        <dsp:cNvSpPr/>
      </dsp:nvSpPr>
      <dsp:spPr>
        <a:xfrm>
          <a:off x="4697" y="0"/>
          <a:ext cx="1899304" cy="2177056"/>
        </a:xfrm>
        <a:prstGeom prst="roundRect">
          <a:avLst>
            <a:gd name="adj" fmla="val 10000"/>
          </a:avLst>
        </a:prstGeom>
        <a:solidFill>
          <a:sysClr val="window" lastClr="FFFFFF"/>
        </a:solidFill>
        <a:ln w="25400" cap="flat" cmpd="sng" algn="ctr">
          <a:solidFill>
            <a:sysClr val="windowText" lastClr="000000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Project beta</a:t>
          </a:r>
        </a:p>
      </dsp:txBody>
      <dsp:txXfrm>
        <a:off x="60326" y="55629"/>
        <a:ext cx="1788046" cy="2065798"/>
      </dsp:txXfrm>
    </dsp:sp>
    <dsp:sp modelId="{F4C8D5EA-CD58-A24A-BEDE-B83ECC4DABB4}">
      <dsp:nvSpPr>
        <dsp:cNvPr id="0" name=""/>
        <dsp:cNvSpPr/>
      </dsp:nvSpPr>
      <dsp:spPr>
        <a:xfrm>
          <a:off x="2223084" y="0"/>
          <a:ext cx="1899304" cy="2177056"/>
        </a:xfrm>
        <a:prstGeom prst="roundRect">
          <a:avLst>
            <a:gd name="adj" fmla="val 10000"/>
          </a:avLst>
        </a:prstGeom>
        <a:solidFill>
          <a:sysClr val="window" lastClr="FFFFFF"/>
        </a:solidFill>
        <a:ln w="25400" cap="flat" cmpd="sng" algn="ctr">
          <a:solidFill>
            <a:srgbClr val="9BBB59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Asset beta</a:t>
          </a:r>
          <a:br>
            <a:rPr lang="en-GB" sz="2400" kern="1200" dirty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</a:br>
          <a:r>
            <a:rPr lang="en-GB" sz="2400" kern="1200" dirty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(unlevered)</a:t>
          </a:r>
        </a:p>
      </dsp:txBody>
      <dsp:txXfrm>
        <a:off x="2278713" y="55629"/>
        <a:ext cx="1788046" cy="2065798"/>
      </dsp:txXfrm>
    </dsp:sp>
    <dsp:sp modelId="{FCB3F007-B644-0D42-8E0B-B01436D1DA2E}">
      <dsp:nvSpPr>
        <dsp:cNvPr id="0" name=""/>
        <dsp:cNvSpPr/>
      </dsp:nvSpPr>
      <dsp:spPr>
        <a:xfrm>
          <a:off x="4441472" y="0"/>
          <a:ext cx="1899304" cy="2177056"/>
        </a:xfrm>
        <a:prstGeom prst="roundRect">
          <a:avLst>
            <a:gd name="adj" fmla="val 10000"/>
          </a:avLst>
        </a:prstGeom>
        <a:solidFill>
          <a:sysClr val="window" lastClr="FFFFFF"/>
        </a:solidFill>
        <a:ln w="25400" cap="flat" cmpd="sng" algn="ctr">
          <a:solidFill>
            <a:srgbClr val="4BACC6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Debt beta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Equity beta</a:t>
          </a:r>
          <a:br>
            <a:rPr lang="en-GB" sz="2400" kern="1200" dirty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</a:br>
          <a:r>
            <a:rPr lang="en-GB" sz="2400" kern="1200" dirty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(levered)</a:t>
          </a:r>
        </a:p>
      </dsp:txBody>
      <dsp:txXfrm>
        <a:off x="4497101" y="55629"/>
        <a:ext cx="1788046" cy="20657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0.49267</cdr:x>
      <cdr:y>0.25229</cdr:y>
    </cdr:from>
    <cdr:to>
      <cdr:x>0.52116</cdr:x>
      <cdr:y>0.32591</cdr:y>
    </cdr:to>
    <cdr:sp macro="" textlink="">
      <cdr:nvSpPr>
        <cdr:cNvPr id="4" name="Pijl rechts 15">
          <a:extLst xmlns:a="http://schemas.openxmlformats.org/drawingml/2006/main">
            <a:ext uri="{FF2B5EF4-FFF2-40B4-BE49-F238E27FC236}">
              <a16:creationId xmlns:a16="http://schemas.microsoft.com/office/drawing/2014/main" id="{019BD759-7D71-F9EA-AEB6-A9FD6912D71A}"/>
            </a:ext>
          </a:extLst>
        </cdr:cNvPr>
        <cdr:cNvSpPr/>
      </cdr:nvSpPr>
      <cdr:spPr>
        <a:xfrm xmlns:a="http://schemas.openxmlformats.org/drawingml/2006/main" rot="16200000">
          <a:off x="4271544" y="1221684"/>
          <a:ext cx="342899" cy="249694"/>
        </a:xfrm>
        <a:prstGeom xmlns:a="http://schemas.openxmlformats.org/drawingml/2006/main" prst="leftArrow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nl-NL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nl-NL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0.53393</cdr:x>
      <cdr:y>0.5</cdr:y>
    </cdr:from>
    <cdr:to>
      <cdr:x>0.53393</cdr:x>
      <cdr:y>0.80573</cdr:y>
    </cdr:to>
    <cdr:cxnSp macro="">
      <cdr:nvCxnSpPr>
        <cdr:cNvPr id="3" name="Rechte verbindingslijn 2">
          <a:extLst xmlns:a="http://schemas.openxmlformats.org/drawingml/2006/main">
            <a:ext uri="{FF2B5EF4-FFF2-40B4-BE49-F238E27FC236}">
              <a16:creationId xmlns:a16="http://schemas.microsoft.com/office/drawing/2014/main" id="{A740C038-DDBC-EA52-5DBE-868651FD877C}"/>
            </a:ext>
          </a:extLst>
        </cdr:cNvPr>
        <cdr:cNvCxnSpPr/>
      </cdr:nvCxnSpPr>
      <cdr:spPr>
        <a:xfrm xmlns:a="http://schemas.openxmlformats.org/drawingml/2006/main">
          <a:off x="2153255" y="1321674"/>
          <a:ext cx="0" cy="808151"/>
        </a:xfrm>
        <a:prstGeom xmlns:a="http://schemas.openxmlformats.org/drawingml/2006/main" prst="line">
          <a:avLst/>
        </a:prstGeom>
        <a:ln xmlns:a="http://schemas.openxmlformats.org/drawingml/2006/main" w="9525" cap="flat" cmpd="sng" algn="ctr">
          <a:solidFill>
            <a:schemeClr val="dk1"/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0.08928</cdr:x>
      <cdr:y>0.5</cdr:y>
    </cdr:from>
    <cdr:to>
      <cdr:x>0.53565</cdr:x>
      <cdr:y>0.5</cdr:y>
    </cdr:to>
    <cdr:cxnSp macro="">
      <cdr:nvCxnSpPr>
        <cdr:cNvPr id="7" name="Rechte verbindingslijn 6">
          <a:extLst xmlns:a="http://schemas.openxmlformats.org/drawingml/2006/main">
            <a:ext uri="{FF2B5EF4-FFF2-40B4-BE49-F238E27FC236}">
              <a16:creationId xmlns:a16="http://schemas.microsoft.com/office/drawing/2014/main" id="{32EDA8E5-3CD2-B58A-8D01-846D3FC8902A}"/>
            </a:ext>
          </a:extLst>
        </cdr:cNvPr>
        <cdr:cNvCxnSpPr/>
      </cdr:nvCxnSpPr>
      <cdr:spPr>
        <a:xfrm xmlns:a="http://schemas.openxmlformats.org/drawingml/2006/main">
          <a:off x="360042" y="1321674"/>
          <a:ext cx="1800145" cy="0"/>
        </a:xfrm>
        <a:prstGeom xmlns:a="http://schemas.openxmlformats.org/drawingml/2006/main" prst="line">
          <a:avLst/>
        </a:prstGeom>
        <a:ln xmlns:a="http://schemas.openxmlformats.org/drawingml/2006/main" w="9525" cap="flat" cmpd="sng" algn="ctr">
          <a:solidFill>
            <a:schemeClr val="dk1"/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0.57137</cdr:x>
      <cdr:y>0.57606</cdr:y>
    </cdr:from>
    <cdr:to>
      <cdr:x>0.69471</cdr:x>
      <cdr:y>0.61548</cdr:y>
    </cdr:to>
    <cdr:sp macro="" textlink="">
      <cdr:nvSpPr>
        <cdr:cNvPr id="10" name="Pijl links 9">
          <a:extLst xmlns:a="http://schemas.openxmlformats.org/drawingml/2006/main">
            <a:ext uri="{FF2B5EF4-FFF2-40B4-BE49-F238E27FC236}">
              <a16:creationId xmlns:a16="http://schemas.microsoft.com/office/drawing/2014/main" id="{D93339BE-98A9-8883-DB09-BB1A7446AE65}"/>
            </a:ext>
          </a:extLst>
        </cdr:cNvPr>
        <cdr:cNvSpPr/>
      </cdr:nvSpPr>
      <cdr:spPr>
        <a:xfrm xmlns:a="http://schemas.openxmlformats.org/drawingml/2006/main">
          <a:off x="2304256" y="1522717"/>
          <a:ext cx="497379" cy="104224"/>
        </a:xfrm>
        <a:prstGeom xmlns:a="http://schemas.openxmlformats.org/drawingml/2006/main" prst="rightArrow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nl-US"/>
        </a:p>
      </cdr:txBody>
    </cdr:sp>
  </cdr:relSizeAnchor>
  <cdr:relSizeAnchor xmlns:cdr="http://schemas.openxmlformats.org/drawingml/2006/chartDrawing">
    <cdr:from>
      <cdr:x>0.53566</cdr:x>
      <cdr:y>0.61525</cdr:y>
    </cdr:from>
    <cdr:to>
      <cdr:x>0.66604</cdr:x>
      <cdr:y>0.69863</cdr:y>
    </cdr:to>
    <cdr:sp macro="" textlink="">
      <cdr:nvSpPr>
        <cdr:cNvPr id="11" name="Tekstvak 10">
          <a:extLst xmlns:a="http://schemas.openxmlformats.org/drawingml/2006/main">
            <a:ext uri="{FF2B5EF4-FFF2-40B4-BE49-F238E27FC236}">
              <a16:creationId xmlns:a16="http://schemas.microsoft.com/office/drawing/2014/main" id="{C5627199-0782-1B4E-3896-8B089BE5CC3C}"/>
            </a:ext>
          </a:extLst>
        </cdr:cNvPr>
        <cdr:cNvSpPr txBox="1"/>
      </cdr:nvSpPr>
      <cdr:spPr>
        <a:xfrm xmlns:a="http://schemas.openxmlformats.org/drawingml/2006/main">
          <a:off x="2160240" y="1626331"/>
          <a:ext cx="525801" cy="2204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l-NL" sz="1100" dirty="0">
              <a:latin typeface="Arial" panose="020B0604020202020204" pitchFamily="34" charset="0"/>
              <a:cs typeface="Arial" panose="020B0604020202020204" pitchFamily="34" charset="0"/>
            </a:rPr>
            <a:t>E </a:t>
          </a:r>
          <a:r>
            <a:rPr lang="nl-NL" sz="1200" dirty="0">
              <a:latin typeface="Arial" panose="020B0604020202020204" pitchFamily="34" charset="0"/>
              <a:cs typeface="Arial" panose="020B0604020202020204" pitchFamily="34" charset="0"/>
            </a:rPr>
            <a:t>Assets</a:t>
          </a:r>
        </a:p>
      </cdr:txBody>
    </cdr:sp>
  </cdr:relSizeAnchor>
  <cdr:relSizeAnchor xmlns:cdr="http://schemas.openxmlformats.org/drawingml/2006/chartDrawing">
    <cdr:from>
      <cdr:x>0.3281</cdr:x>
      <cdr:y>0.57606</cdr:y>
    </cdr:from>
    <cdr:to>
      <cdr:x>0.49745</cdr:x>
      <cdr:y>0.6149</cdr:y>
    </cdr:to>
    <cdr:sp macro="" textlink="">
      <cdr:nvSpPr>
        <cdr:cNvPr id="12" name="Pijl links 11">
          <a:extLst xmlns:a="http://schemas.openxmlformats.org/drawingml/2006/main">
            <a:ext uri="{FF2B5EF4-FFF2-40B4-BE49-F238E27FC236}">
              <a16:creationId xmlns:a16="http://schemas.microsoft.com/office/drawing/2014/main" id="{5DB653E3-263A-1617-0BF9-42FCCB062DC4}"/>
            </a:ext>
          </a:extLst>
        </cdr:cNvPr>
        <cdr:cNvSpPr/>
      </cdr:nvSpPr>
      <cdr:spPr>
        <a:xfrm xmlns:a="http://schemas.openxmlformats.org/drawingml/2006/main" rot="10800000">
          <a:off x="1323189" y="1522717"/>
          <a:ext cx="682954" cy="102691"/>
        </a:xfrm>
        <a:prstGeom xmlns:a="http://schemas.openxmlformats.org/drawingml/2006/main" prst="rightArrow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nl-US"/>
        </a:p>
      </cdr:txBody>
    </cdr:sp>
  </cdr:relSizeAnchor>
  <cdr:relSizeAnchor xmlns:cdr="http://schemas.openxmlformats.org/drawingml/2006/chartDrawing">
    <cdr:from>
      <cdr:x>0.3214</cdr:x>
      <cdr:y>0.61525</cdr:y>
    </cdr:from>
    <cdr:to>
      <cdr:x>0.52415</cdr:x>
      <cdr:y>0.69863</cdr:y>
    </cdr:to>
    <cdr:sp macro="" textlink="">
      <cdr:nvSpPr>
        <cdr:cNvPr id="13" name="Tekstvak 1">
          <a:extLst xmlns:a="http://schemas.openxmlformats.org/drawingml/2006/main">
            <a:ext uri="{FF2B5EF4-FFF2-40B4-BE49-F238E27FC236}">
              <a16:creationId xmlns:a16="http://schemas.microsoft.com/office/drawing/2014/main" id="{DD3F46A9-0A34-E391-4AFB-BD78F7B8E97B}"/>
            </a:ext>
          </a:extLst>
        </cdr:cNvPr>
        <cdr:cNvSpPr txBox="1"/>
      </cdr:nvSpPr>
      <cdr:spPr>
        <a:xfrm xmlns:a="http://schemas.openxmlformats.org/drawingml/2006/main">
          <a:off x="1296144" y="1626331"/>
          <a:ext cx="817684" cy="2204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nl-NL" sz="1100" dirty="0">
              <a:latin typeface="Arial" panose="020B0604020202020204" pitchFamily="34" charset="0"/>
              <a:cs typeface="Arial" panose="020B0604020202020204" pitchFamily="34" charset="0"/>
            </a:rPr>
            <a:t>E </a:t>
          </a:r>
          <a:r>
            <a:rPr lang="nl-NL" sz="1200" dirty="0">
              <a:latin typeface="Arial" panose="020B0604020202020204" pitchFamily="34" charset="0"/>
              <a:cs typeface="Arial" panose="020B0604020202020204" pitchFamily="34" charset="0"/>
            </a:rPr>
            <a:t>Liabilities</a:t>
          </a:r>
        </a:p>
      </cdr:txBody>
    </cdr:sp>
  </cdr:relSizeAnchor>
  <cdr:relSizeAnchor xmlns:cdr="http://schemas.openxmlformats.org/drawingml/2006/chartDrawing">
    <cdr:from>
      <cdr:x>0.52259</cdr:x>
      <cdr:y>0.4827</cdr:y>
    </cdr:from>
    <cdr:to>
      <cdr:x>0.54527</cdr:x>
      <cdr:y>0.5173</cdr:y>
    </cdr:to>
    <cdr:sp macro="" textlink="">
      <cdr:nvSpPr>
        <cdr:cNvPr id="2" name="Ovaal 1">
          <a:extLst xmlns:a="http://schemas.openxmlformats.org/drawingml/2006/main">
            <a:ext uri="{FF2B5EF4-FFF2-40B4-BE49-F238E27FC236}">
              <a16:creationId xmlns:a16="http://schemas.microsoft.com/office/drawing/2014/main" id="{2D5321A3-27F6-164B-8F12-869EBC5C299C}"/>
            </a:ext>
          </a:extLst>
        </cdr:cNvPr>
        <cdr:cNvSpPr/>
      </cdr:nvSpPr>
      <cdr:spPr>
        <a:xfrm xmlns:a="http://schemas.openxmlformats.org/drawingml/2006/main">
          <a:off x="2107535" y="1275954"/>
          <a:ext cx="91440" cy="91440"/>
        </a:xfrm>
        <a:prstGeom xmlns:a="http://schemas.openxmlformats.org/drawingml/2006/main" prst="ellipse">
          <a:avLst/>
        </a:prstGeom>
        <a:solidFill xmlns:a="http://schemas.openxmlformats.org/drawingml/2006/main">
          <a:srgbClr val="FFC000"/>
        </a:solidFill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nl-NL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0.53107</cdr:x>
      <cdr:y>0.5639</cdr:y>
    </cdr:from>
    <cdr:to>
      <cdr:x>0.53107</cdr:x>
      <cdr:y>0.81239</cdr:y>
    </cdr:to>
    <cdr:cxnSp macro="">
      <cdr:nvCxnSpPr>
        <cdr:cNvPr id="3" name="Rechte verbindingslijn 2">
          <a:extLst xmlns:a="http://schemas.openxmlformats.org/drawingml/2006/main">
            <a:ext uri="{FF2B5EF4-FFF2-40B4-BE49-F238E27FC236}">
              <a16:creationId xmlns:a16="http://schemas.microsoft.com/office/drawing/2014/main" id="{A740C038-DDBC-EA52-5DBE-868651FD877C}"/>
            </a:ext>
          </a:extLst>
        </cdr:cNvPr>
        <cdr:cNvCxnSpPr/>
      </cdr:nvCxnSpPr>
      <cdr:spPr>
        <a:xfrm xmlns:a="http://schemas.openxmlformats.org/drawingml/2006/main">
          <a:off x="2141717" y="1321393"/>
          <a:ext cx="0" cy="582298"/>
        </a:xfrm>
        <a:prstGeom xmlns:a="http://schemas.openxmlformats.org/drawingml/2006/main" prst="line">
          <a:avLst/>
        </a:prstGeom>
        <a:ln xmlns:a="http://schemas.openxmlformats.org/drawingml/2006/main" w="9525" cap="flat" cmpd="sng" algn="ctr">
          <a:solidFill>
            <a:schemeClr val="dk1"/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0.09957</cdr:x>
      <cdr:y>0.55322</cdr:y>
    </cdr:from>
    <cdr:to>
      <cdr:x>0.53019</cdr:x>
      <cdr:y>0.55322</cdr:y>
    </cdr:to>
    <cdr:cxnSp macro="">
      <cdr:nvCxnSpPr>
        <cdr:cNvPr id="7" name="Rechte verbindingslijn 6">
          <a:extLst xmlns:a="http://schemas.openxmlformats.org/drawingml/2006/main">
            <a:ext uri="{FF2B5EF4-FFF2-40B4-BE49-F238E27FC236}">
              <a16:creationId xmlns:a16="http://schemas.microsoft.com/office/drawing/2014/main" id="{32EDA8E5-3CD2-B58A-8D01-846D3FC8902A}"/>
            </a:ext>
          </a:extLst>
        </cdr:cNvPr>
        <cdr:cNvCxnSpPr/>
      </cdr:nvCxnSpPr>
      <cdr:spPr>
        <a:xfrm xmlns:a="http://schemas.openxmlformats.org/drawingml/2006/main">
          <a:off x="401560" y="1296368"/>
          <a:ext cx="1736590" cy="0"/>
        </a:xfrm>
        <a:prstGeom xmlns:a="http://schemas.openxmlformats.org/drawingml/2006/main" prst="line">
          <a:avLst/>
        </a:prstGeom>
        <a:ln xmlns:a="http://schemas.openxmlformats.org/drawingml/2006/main" w="9525" cap="flat" cmpd="sng" algn="ctr">
          <a:solidFill>
            <a:schemeClr val="dk1"/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862" cy="495793"/>
          </a:xfrm>
          <a:prstGeom prst="rect">
            <a:avLst/>
          </a:prstGeom>
        </p:spPr>
        <p:txBody>
          <a:bodyPr vert="horz" lIns="88211" tIns="44105" rIns="88211" bIns="44105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296" y="1"/>
            <a:ext cx="2945862" cy="495793"/>
          </a:xfrm>
          <a:prstGeom prst="rect">
            <a:avLst/>
          </a:prstGeom>
        </p:spPr>
        <p:txBody>
          <a:bodyPr vert="horz" lIns="88211" tIns="44105" rIns="88211" bIns="44105" rtlCol="0"/>
          <a:lstStyle>
            <a:lvl1pPr algn="r">
              <a:defRPr sz="1200"/>
            </a:lvl1pPr>
          </a:lstStyle>
          <a:p>
            <a:fld id="{3325F9F8-5D42-4208-880B-6708BBEBB10A}" type="datetimeFigureOut">
              <a:rPr lang="nl-NL" smtClean="0"/>
              <a:t>03-09-2023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9306"/>
            <a:ext cx="2945862" cy="495793"/>
          </a:xfrm>
          <a:prstGeom prst="rect">
            <a:avLst/>
          </a:prstGeom>
        </p:spPr>
        <p:txBody>
          <a:bodyPr vert="horz" lIns="88211" tIns="44105" rIns="88211" bIns="44105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296" y="9429306"/>
            <a:ext cx="2945862" cy="495793"/>
          </a:xfrm>
          <a:prstGeom prst="rect">
            <a:avLst/>
          </a:prstGeom>
        </p:spPr>
        <p:txBody>
          <a:bodyPr vert="horz" lIns="88211" tIns="44105" rIns="88211" bIns="44105" rtlCol="0" anchor="b"/>
          <a:lstStyle>
            <a:lvl1pPr algn="r">
              <a:defRPr sz="1200"/>
            </a:lvl1pPr>
          </a:lstStyle>
          <a:p>
            <a:fld id="{5A154748-73CB-46B1-80DC-BF03F067AA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6024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5658" cy="496332"/>
          </a:xfrm>
          <a:prstGeom prst="rect">
            <a:avLst/>
          </a:prstGeom>
        </p:spPr>
        <p:txBody>
          <a:bodyPr vert="horz" lIns="95549" tIns="47774" rIns="95549" bIns="47774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3"/>
            <a:ext cx="2945658" cy="496332"/>
          </a:xfrm>
          <a:prstGeom prst="rect">
            <a:avLst/>
          </a:prstGeom>
        </p:spPr>
        <p:txBody>
          <a:bodyPr vert="horz" lIns="95549" tIns="47774" rIns="95549" bIns="47774" rtlCol="0"/>
          <a:lstStyle>
            <a:lvl1pPr algn="r">
              <a:defRPr sz="1300"/>
            </a:lvl1pPr>
          </a:lstStyle>
          <a:p>
            <a:fld id="{B064C223-EC3E-429A-AD8F-BB570CF7B08B}" type="datetimeFigureOut">
              <a:rPr lang="nl-NL" smtClean="0"/>
              <a:t>03-09-2023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49" tIns="47774" rIns="95549" bIns="47774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5549" tIns="47774" rIns="95549" bIns="4777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9"/>
            <a:ext cx="2945658" cy="496332"/>
          </a:xfrm>
          <a:prstGeom prst="rect">
            <a:avLst/>
          </a:prstGeom>
        </p:spPr>
        <p:txBody>
          <a:bodyPr vert="horz" lIns="95549" tIns="47774" rIns="95549" bIns="47774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9"/>
            <a:ext cx="2945658" cy="496332"/>
          </a:xfrm>
          <a:prstGeom prst="rect">
            <a:avLst/>
          </a:prstGeom>
        </p:spPr>
        <p:txBody>
          <a:bodyPr vert="horz" lIns="95549" tIns="47774" rIns="95549" bIns="47774" rtlCol="0" anchor="b"/>
          <a:lstStyle>
            <a:lvl1pPr algn="r">
              <a:defRPr sz="1300"/>
            </a:lvl1pPr>
          </a:lstStyle>
          <a:p>
            <a:fld id="{C31C44ED-C4AD-470A-9D13-4854E5C77B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6984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E995674-3822-4210-B22F-ACD897F2951D}" type="datetime1">
              <a:rPr lang="nl-NL" smtClean="0"/>
              <a:t>03-09-2023</a:t>
            </a:fld>
            <a:endParaRPr lang="nl-N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CCF7-383F-4E81-9924-63EE2C322453}" type="datetime1">
              <a:rPr lang="nl-NL" smtClean="0"/>
              <a:t>03-09-2023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A17AD36F-11C5-49B6-B051-90CB29CA0AFC}" type="datetime1">
              <a:rPr lang="nl-NL" smtClean="0"/>
              <a:t>03-09-2023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4BA67-60A5-409E-8DD4-10448592DE6E}" type="datetime1">
              <a:rPr lang="nl-NL" smtClean="0"/>
              <a:t>03-09-2023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E839C-F7D6-482F-9F38-C5243D7FA0DC}" type="datetime1">
              <a:rPr lang="nl-NL" smtClean="0"/>
              <a:t>03-09-2023</a:t>
            </a:fld>
            <a:endParaRPr lang="nl-NL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8AD75C1-97C5-43AB-A618-A08561DF0A95}" type="datetime1">
              <a:rPr lang="nl-NL" smtClean="0"/>
              <a:t>03-09-2023</a:t>
            </a:fld>
            <a:endParaRPr lang="nl-N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B9D848-C9A4-4662-BB4F-B0EBAEFE3374}" type="datetime1">
              <a:rPr lang="nl-NL" smtClean="0"/>
              <a:t>03-09-2023</a:t>
            </a:fld>
            <a:endParaRPr lang="nl-NL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nl-NL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6325-4EE2-417E-871E-643775FE5A8E}" type="datetime1">
              <a:rPr lang="nl-NL" smtClean="0"/>
              <a:t>03-09-2023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E6C7-2C44-47BD-98BE-126A2D60E8B0}" type="datetime1">
              <a:rPr lang="nl-NL" smtClean="0"/>
              <a:t>03-09-2023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8902-429F-4875-8F39-5A01A5339B73}" type="datetime1">
              <a:rPr lang="nl-NL" smtClean="0"/>
              <a:t>03-09-2023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DF3F8BC0-7C6F-4C14-A98E-54C9DDD88215}" type="datetime1">
              <a:rPr lang="nl-NL" smtClean="0"/>
              <a:t>03-09-2023</a:t>
            </a:fld>
            <a:endParaRPr lang="nl-NL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2C940B0-84B5-4EDF-949F-11EBC1AD2493}" type="datetime1">
              <a:rPr lang="nl-NL" smtClean="0"/>
              <a:t>03-09-2023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7460DF1-6357-430F-98B5-137A4FF6C7DD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0694" y="3933056"/>
            <a:ext cx="6912768" cy="1972816"/>
          </a:xfrm>
        </p:spPr>
        <p:txBody>
          <a:bodyPr>
            <a:normAutofit fontScale="90000"/>
          </a:bodyPr>
          <a:lstStyle/>
          <a:p>
            <a:pPr algn="r"/>
            <a:r>
              <a:rPr lang="en-US" sz="3600" b="1" dirty="0">
                <a:ea typeface="Arial" charset="0"/>
                <a:cs typeface="Arial" charset="0"/>
              </a:rPr>
              <a:t>Corporate Finance for</a:t>
            </a:r>
            <a:br>
              <a:rPr lang="en-US" sz="3600" b="1" dirty="0">
                <a:ea typeface="Arial" charset="0"/>
                <a:cs typeface="Arial" charset="0"/>
              </a:rPr>
            </a:br>
            <a:r>
              <a:rPr lang="en-US" sz="3600" b="1" dirty="0">
                <a:ea typeface="Arial" charset="0"/>
                <a:cs typeface="Arial" charset="0"/>
              </a:rPr>
              <a:t>Long-Term Value</a:t>
            </a:r>
            <a:br>
              <a:rPr lang="en-US" sz="3600" b="1" dirty="0">
                <a:ea typeface="Arial" charset="0"/>
                <a:cs typeface="Arial" charset="0"/>
              </a:rPr>
            </a:br>
            <a:br>
              <a:rPr lang="en-US" sz="3600" b="1" dirty="0">
                <a:ea typeface="Arial" charset="0"/>
                <a:cs typeface="Arial" charset="0"/>
              </a:rPr>
            </a:br>
            <a:endParaRPr lang="nl-NL" sz="3600" b="1" dirty="0">
              <a:ea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5171" y="6021288"/>
            <a:ext cx="8896829" cy="720080"/>
          </a:xfrm>
        </p:spPr>
        <p:txBody>
          <a:bodyPr>
            <a:normAutofit/>
          </a:bodyPr>
          <a:lstStyle/>
          <a:p>
            <a:r>
              <a:rPr lang="en-US" dirty="0"/>
              <a:t>Chapter 13: Cost of capital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228399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Calculating the cost of equity capital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10</a:t>
            </a:fld>
            <a:endParaRPr lang="nl-N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55600" y="1582674"/>
                <a:ext cx="10103672" cy="4925144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000" b="1" dirty="0">
                    <a:latin typeface="Arial" charset="0"/>
                    <a:ea typeface="Arial" charset="0"/>
                    <a:cs typeface="Arial" charset="0"/>
                  </a:rPr>
                  <a:t>Problem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GB" sz="2000" dirty="0">
                    <a:latin typeface="Arial" charset="0"/>
                    <a:ea typeface="Arial" charset="0"/>
                    <a:cs typeface="Arial" charset="0"/>
                  </a:rPr>
                  <a:t>Suppose the risk-free rate is 2% and the market risk premium is 4%. What is the cost of equity capital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000" dirty="0">
                    <a:latin typeface="Arial" charset="0"/>
                    <a:ea typeface="Arial" charset="0"/>
                    <a:cs typeface="Arial" charset="0"/>
                  </a:rPr>
                  <a:t> for a Norwegian salmon farmer?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GB" sz="500" b="1" dirty="0">
                  <a:latin typeface="Arial" charset="0"/>
                  <a:ea typeface="Arial" charset="0"/>
                  <a:cs typeface="Arial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GB" sz="2000" b="1" dirty="0">
                    <a:latin typeface="Arial" charset="0"/>
                    <a:ea typeface="Arial" charset="0"/>
                    <a:cs typeface="Arial" charset="0"/>
                  </a:rPr>
                  <a:t>Solution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GB" sz="2000" dirty="0">
                    <a:latin typeface="Arial" charset="0"/>
                    <a:ea typeface="Arial" charset="0"/>
                    <a:cs typeface="Arial" charset="0"/>
                  </a:rPr>
                  <a:t>We choose the monthly beta, which is more stable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GB" sz="2000" dirty="0">
                    <a:latin typeface="Arial" charset="0"/>
                    <a:ea typeface="Arial" charset="0"/>
                    <a:cs typeface="Arial" charset="0"/>
                  </a:rPr>
                  <a:t>Next, we choose the industry average without the outlier,</a:t>
                </a:r>
                <a:br>
                  <a:rPr lang="en-GB" sz="2000" dirty="0">
                    <a:latin typeface="Arial" charset="0"/>
                    <a:ea typeface="Arial" charset="0"/>
                    <a:cs typeface="Arial" charset="0"/>
                  </a:rPr>
                </a:br>
                <a:r>
                  <a:rPr lang="en-GB" sz="2000" dirty="0">
                    <a:latin typeface="Arial" charset="0"/>
                    <a:ea typeface="Arial" charset="0"/>
                    <a:cs typeface="Arial" charset="0"/>
                  </a:rPr>
                  <a:t>which gives a beta of 0.54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GB" sz="2000" dirty="0">
                    <a:latin typeface="Arial" charset="0"/>
                    <a:ea typeface="Arial" charset="0"/>
                    <a:cs typeface="Arial" charset="0"/>
                  </a:rPr>
                  <a:t>The cost of equity capital is then: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GB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GB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𝑓</m:t>
                        </m:r>
                      </m:sub>
                    </m:sSub>
                    <m:r>
                      <a:rPr lang="en-GB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en-GB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𝛽</m:t>
                        </m:r>
                      </m:e>
                      <m:sub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GB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∙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GB" sz="1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4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GB" sz="1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GB" sz="1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𝑀𝐾𝑇</m:t>
                                </m:r>
                              </m:sub>
                            </m:sSub>
                          </m:e>
                        </m:d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sz="1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GB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GB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𝑓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=2%+0.54</m:t>
                    </m:r>
                    <m:r>
                      <a:rPr lang="en-GB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∙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4%=</m:t>
                    </m:r>
                    <m:r>
                      <a:rPr lang="en-US" sz="1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𝟒</m:t>
                    </m:r>
                    <m:r>
                      <a:rPr lang="en-US" sz="1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.</m:t>
                    </m:r>
                    <m:r>
                      <a:rPr lang="en-US" sz="1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𝟐</m:t>
                    </m:r>
                    <m:r>
                      <a:rPr lang="en-US" sz="1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%</m:t>
                    </m:r>
                  </m:oMath>
                </a14:m>
                <a:r>
                  <a:rPr lang="en-US" sz="2000" b="1" dirty="0">
                    <a:effectLst/>
                    <a:latin typeface="Arial" charset="0"/>
                    <a:ea typeface="Calibri" panose="020F0502020204030204" pitchFamily="34" charset="0"/>
                    <a:cs typeface="Arial" charset="0"/>
                  </a:rPr>
                  <a:t>  </a:t>
                </a:r>
                <a:endParaRPr lang="en-GB" sz="1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55600" y="1582674"/>
                <a:ext cx="10103672" cy="4925144"/>
              </a:xfrm>
              <a:blipFill>
                <a:blip r:embed="rId2"/>
                <a:stretch>
                  <a:fillRect l="-502" r="-251" b="-77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hteraccolade 1562044386">
            <a:extLst>
              <a:ext uri="{FF2B5EF4-FFF2-40B4-BE49-F238E27FC236}">
                <a16:creationId xmlns:a16="http://schemas.microsoft.com/office/drawing/2014/main" id="{79424506-4987-0075-D46A-26354D9DBF2C}"/>
              </a:ext>
            </a:extLst>
          </p:cNvPr>
          <p:cNvSpPr/>
          <p:nvPr/>
        </p:nvSpPr>
        <p:spPr>
          <a:xfrm>
            <a:off x="9827638" y="7593549"/>
            <a:ext cx="144462" cy="485775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EA67215-E205-AB7E-8840-69C0E22B8E2F}"/>
              </a:ext>
            </a:extLst>
          </p:cNvPr>
          <p:cNvSpPr txBox="1"/>
          <p:nvPr/>
        </p:nvSpPr>
        <p:spPr>
          <a:xfrm>
            <a:off x="6968729" y="3232320"/>
            <a:ext cx="50633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Industry betas for Norwegian salmon harvesting</a:t>
            </a:r>
          </a:p>
        </p:txBody>
      </p:sp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6C917E2F-B3C0-5FED-A22F-C761211657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076457"/>
              </p:ext>
            </p:extLst>
          </p:nvPr>
        </p:nvGraphicFramePr>
        <p:xfrm>
          <a:off x="6991567" y="3700397"/>
          <a:ext cx="5040558" cy="30402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0338">
                  <a:extLst>
                    <a:ext uri="{9D8B030D-6E8A-4147-A177-3AD203B41FA5}">
                      <a16:colId xmlns:a16="http://schemas.microsoft.com/office/drawing/2014/main" val="4013767879"/>
                    </a:ext>
                  </a:extLst>
                </a:gridCol>
                <a:gridCol w="1046740">
                  <a:extLst>
                    <a:ext uri="{9D8B030D-6E8A-4147-A177-3AD203B41FA5}">
                      <a16:colId xmlns:a16="http://schemas.microsoft.com/office/drawing/2014/main" val="749374255"/>
                    </a:ext>
                  </a:extLst>
                </a:gridCol>
                <a:gridCol w="1046740">
                  <a:extLst>
                    <a:ext uri="{9D8B030D-6E8A-4147-A177-3AD203B41FA5}">
                      <a16:colId xmlns:a16="http://schemas.microsoft.com/office/drawing/2014/main" val="344261314"/>
                    </a:ext>
                  </a:extLst>
                </a:gridCol>
                <a:gridCol w="1046740">
                  <a:extLst>
                    <a:ext uri="{9D8B030D-6E8A-4147-A177-3AD203B41FA5}">
                      <a16:colId xmlns:a16="http://schemas.microsoft.com/office/drawing/2014/main" val="386153035"/>
                    </a:ext>
                  </a:extLst>
                </a:gridCol>
              </a:tblGrid>
              <a:tr h="5424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vs MSCI World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5-year monthly beta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2-year weekly beta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beta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5328559"/>
                  </a:ext>
                </a:extLst>
              </a:tr>
              <a:tr h="2497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Bakkafrost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0.41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0.48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0.45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818530"/>
                  </a:ext>
                </a:extLst>
              </a:tr>
              <a:tr h="2497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SalMar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0.26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01521"/>
                  </a:ext>
                </a:extLst>
              </a:tr>
              <a:tr h="2497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Mowi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0.70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0.46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0.58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527779"/>
                  </a:ext>
                </a:extLst>
              </a:tr>
              <a:tr h="2497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Leroy Seafood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0.55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0.58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0.57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081664"/>
                  </a:ext>
                </a:extLst>
              </a:tr>
              <a:tr h="2497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Austevoll Seafood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0.59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330209"/>
                  </a:ext>
                </a:extLst>
              </a:tr>
              <a:tr h="2497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Grieg Seafood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0.62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0.74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0.68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620077"/>
                  </a:ext>
                </a:extLst>
              </a:tr>
              <a:tr h="2497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Norway Royal Salmon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0.34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639960"/>
                  </a:ext>
                </a:extLst>
              </a:tr>
              <a:tr h="2497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0.46</a:t>
                      </a:r>
                      <a:endParaRPr lang="en-GB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0.48</a:t>
                      </a:r>
                      <a:endParaRPr lang="en-GB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0.47</a:t>
                      </a:r>
                      <a:endParaRPr lang="en-GB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879154"/>
                  </a:ext>
                </a:extLst>
              </a:tr>
              <a:tr h="2497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0.55</a:t>
                      </a:r>
                      <a:endParaRPr lang="en-GB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0.48</a:t>
                      </a:r>
                      <a:endParaRPr lang="en-GB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0.57</a:t>
                      </a:r>
                      <a:endParaRPr lang="en-GB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201221"/>
                  </a:ext>
                </a:extLst>
              </a:tr>
              <a:tr h="2497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(without Royal)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0.54</a:t>
                      </a:r>
                      <a:endParaRPr lang="en-GB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0.51</a:t>
                      </a:r>
                      <a:endParaRPr lang="en-GB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0.52</a:t>
                      </a:r>
                      <a:endParaRPr lang="en-GB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927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8607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Cost of debt capital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11</a:t>
            </a:fld>
            <a:endParaRPr lang="nl-N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79376" y="1516698"/>
                <a:ext cx="10103672" cy="492514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ts val="3200"/>
                  </a:lnSpc>
                </a:pPr>
                <a:r>
                  <a:rPr lang="en-GB" sz="2400" dirty="0">
                    <a:latin typeface="Arial" charset="0"/>
                    <a:ea typeface="Arial" charset="0"/>
                    <a:cs typeface="Arial" charset="0"/>
                  </a:rPr>
                  <a:t>Debt betas can also be estimated using CAPM, although more difficult due to infrequent trading of most public debt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2400" dirty="0">
                    <a:latin typeface="Arial" charset="0"/>
                    <a:ea typeface="Arial" charset="0"/>
                    <a:cs typeface="Arial" charset="0"/>
                  </a:rPr>
                  <a:t>The cost of debt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 smtClean="0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GB" sz="2400" dirty="0">
                    <a:latin typeface="Arial" charset="0"/>
                    <a:ea typeface="Arial" charset="0"/>
                    <a:cs typeface="Arial" charset="0"/>
                  </a:rPr>
                  <a:t> is more commonly calculated using credit ratings: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800" i="1"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𝑦</m:t>
                          </m:r>
                        </m:e>
                      </m:d>
                      <m:r>
                        <a:rPr lang="en-GB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d>
                        <m:dPr>
                          <m:ctrlPr>
                            <a:rPr lang="en-GB" sz="1800" i="1"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1−</m:t>
                          </m:r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𝑃𝐷</m:t>
                          </m:r>
                        </m:e>
                      </m:d>
                      <m:r>
                        <a:rPr lang="en-GB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∙</m:t>
                      </m:r>
                      <m:r>
                        <a:rPr lang="en-GB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𝑦</m:t>
                      </m:r>
                      <m:r>
                        <a:rPr lang="en-GB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en-GB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𝑃𝐷</m:t>
                      </m:r>
                      <m:r>
                        <a:rPr lang="en-GB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∙</m:t>
                      </m:r>
                      <m:d>
                        <m:dPr>
                          <m:ctrlPr>
                            <a:rPr lang="en-GB" sz="1800" i="1"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𝑦</m:t>
                          </m:r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𝐿𝐺𝐷</m:t>
                          </m:r>
                        </m:e>
                      </m:d>
                      <m:r>
                        <a:rPr lang="en-GB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GB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𝑦</m:t>
                      </m:r>
                      <m:r>
                        <a:rPr lang="en-GB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−</m:t>
                      </m:r>
                      <m:r>
                        <a:rPr lang="en-GB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𝑃𝐷</m:t>
                      </m:r>
                      <m:r>
                        <a:rPr lang="en-GB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∙</m:t>
                      </m:r>
                      <m:r>
                        <a:rPr lang="en-GB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𝐿𝐺𝐷</m:t>
                      </m:r>
                      <m:r>
                        <a:rPr lang="en-GB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GB" sz="1800" i="1"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sz="3200" dirty="0">
                  <a:latin typeface="Arial" charset="0"/>
                  <a:ea typeface="Arial" charset="0"/>
                  <a:cs typeface="Arial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GB" sz="500" i="1" dirty="0">
                  <a:latin typeface="Cambria Math" panose="020405030504060302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𝑦</m:t>
                    </m:r>
                  </m:oMath>
                </a14:m>
                <a:r>
                  <a:rPr lang="en-US" sz="1800" dirty="0">
                    <a:latin typeface="Arial" charset="0"/>
                    <a:ea typeface="Arial" charset="0"/>
                    <a:cs typeface="Arial" charset="0"/>
                  </a:rPr>
                  <a:t> = the yield   </a:t>
                </a:r>
                <a:r>
                  <a:rPr lang="en-US" sz="1800" b="1" dirty="0">
                    <a:solidFill>
                      <a:schemeClr val="accent1"/>
                    </a:solidFill>
                    <a:latin typeface="Arial" charset="0"/>
                    <a:ea typeface="Arial" charset="0"/>
                    <a:cs typeface="Arial" charset="0"/>
                    <a:sym typeface="Wingdings" panose="05000000000000000000" pitchFamily="2" charset="2"/>
                  </a:rPr>
                  <a:t> can be observed in the market</a:t>
                </a:r>
                <a:endParaRPr lang="en-US" sz="1800" b="1" dirty="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𝑃𝐷</m:t>
                    </m:r>
                  </m:oMath>
                </a14:m>
                <a:r>
                  <a:rPr lang="en-US" sz="1800" dirty="0">
                    <a:latin typeface="Arial" charset="0"/>
                    <a:ea typeface="Arial" charset="0"/>
                    <a:cs typeface="Arial" charset="0"/>
                  </a:rPr>
                  <a:t> = the probability of default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𝐿𝐺𝐷</m:t>
                    </m:r>
                  </m:oMath>
                </a14:m>
                <a:r>
                  <a:rPr lang="en-US" sz="1800" dirty="0">
                    <a:latin typeface="Arial" charset="0"/>
                    <a:ea typeface="Arial" charset="0"/>
                    <a:cs typeface="Arial" charset="0"/>
                  </a:rPr>
                  <a:t> = the loss given default</a:t>
                </a:r>
              </a:p>
              <a:p>
                <a:pPr>
                  <a:lnSpc>
                    <a:spcPct val="150000"/>
                  </a:lnSpc>
                </a:pPr>
                <a:endParaRPr lang="en-US" sz="20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79376" y="1516698"/>
                <a:ext cx="10103672" cy="4925144"/>
              </a:xfrm>
              <a:blipFill>
                <a:blip r:embed="rId2"/>
                <a:stretch>
                  <a:fillRect l="-125" t="-771" r="-25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>
            <a:extLst>
              <a:ext uri="{FF2B5EF4-FFF2-40B4-BE49-F238E27FC236}">
                <a16:creationId xmlns:a16="http://schemas.microsoft.com/office/drawing/2014/main" id="{A28D0BB2-3E86-75BB-89F6-F57153A87E3E}"/>
              </a:ext>
            </a:extLst>
          </p:cNvPr>
          <p:cNvSpPr/>
          <p:nvPr/>
        </p:nvSpPr>
        <p:spPr>
          <a:xfrm>
            <a:off x="3682796" y="4583287"/>
            <a:ext cx="228220" cy="504056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kstvak 17">
            <a:extLst>
              <a:ext uri="{FF2B5EF4-FFF2-40B4-BE49-F238E27FC236}">
                <a16:creationId xmlns:a16="http://schemas.microsoft.com/office/drawing/2014/main" id="{C12D3500-7842-C740-F68A-743A10E32302}"/>
              </a:ext>
            </a:extLst>
          </p:cNvPr>
          <p:cNvSpPr txBox="1"/>
          <p:nvPr/>
        </p:nvSpPr>
        <p:spPr>
          <a:xfrm>
            <a:off x="3912706" y="4650649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 require estimates</a:t>
            </a:r>
            <a:endParaRPr lang="en-GB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BDC33F0-5210-D5FB-EE64-A16B977B5F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024975"/>
              </p:ext>
            </p:extLst>
          </p:nvPr>
        </p:nvGraphicFramePr>
        <p:xfrm>
          <a:off x="6456040" y="3789040"/>
          <a:ext cx="5256584" cy="27258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7113">
                  <a:extLst>
                    <a:ext uri="{9D8B030D-6E8A-4147-A177-3AD203B41FA5}">
                      <a16:colId xmlns:a16="http://schemas.microsoft.com/office/drawing/2014/main" val="609379666"/>
                    </a:ext>
                  </a:extLst>
                </a:gridCol>
                <a:gridCol w="909832">
                  <a:extLst>
                    <a:ext uri="{9D8B030D-6E8A-4147-A177-3AD203B41FA5}">
                      <a16:colId xmlns:a16="http://schemas.microsoft.com/office/drawing/2014/main" val="244078697"/>
                    </a:ext>
                  </a:extLst>
                </a:gridCol>
                <a:gridCol w="1142005">
                  <a:extLst>
                    <a:ext uri="{9D8B030D-6E8A-4147-A177-3AD203B41FA5}">
                      <a16:colId xmlns:a16="http://schemas.microsoft.com/office/drawing/2014/main" val="1897580366"/>
                    </a:ext>
                  </a:extLst>
                </a:gridCol>
                <a:gridCol w="1160391">
                  <a:extLst>
                    <a:ext uri="{9D8B030D-6E8A-4147-A177-3AD203B41FA5}">
                      <a16:colId xmlns:a16="http://schemas.microsoft.com/office/drawing/2014/main" val="2680071866"/>
                    </a:ext>
                  </a:extLst>
                </a:gridCol>
                <a:gridCol w="837243">
                  <a:extLst>
                    <a:ext uri="{9D8B030D-6E8A-4147-A177-3AD203B41FA5}">
                      <a16:colId xmlns:a16="http://schemas.microsoft.com/office/drawing/2014/main" val="4280616614"/>
                    </a:ext>
                  </a:extLst>
                </a:gridCol>
              </a:tblGrid>
              <a:tr h="53862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Rating agency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Moody’s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S&amp;P’s</a:t>
                      </a:r>
                      <a:b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Fitch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Long-term average default rate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Debt betas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3311950"/>
                  </a:ext>
                </a:extLst>
              </a:tr>
              <a:tr h="26565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of bonds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Investment grade bonds</a:t>
                      </a:r>
                      <a:endParaRPr lang="en-GB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887449"/>
                  </a:ext>
                </a:extLst>
              </a:tr>
              <a:tr h="17954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Aaa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AAA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&lt;0.05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925240"/>
                  </a:ext>
                </a:extLst>
              </a:tr>
              <a:tr h="17954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0.02%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818919"/>
                  </a:ext>
                </a:extLst>
              </a:tr>
              <a:tr h="17954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0.05%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434858"/>
                  </a:ext>
                </a:extLst>
              </a:tr>
              <a:tr h="17954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Baa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BBB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0.16%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088524"/>
                  </a:ext>
                </a:extLst>
              </a:tr>
              <a:tr h="26565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of bonds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Junk or high yield bonds</a:t>
                      </a:r>
                      <a:endParaRPr lang="en-GB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755354"/>
                  </a:ext>
                </a:extLst>
              </a:tr>
              <a:tr h="17954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BB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0.61%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096682"/>
                  </a:ext>
                </a:extLst>
              </a:tr>
              <a:tr h="17954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3.33%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0.26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228821"/>
                  </a:ext>
                </a:extLst>
              </a:tr>
              <a:tr h="17954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Caa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CCC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27.08%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0.31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944117"/>
                  </a:ext>
                </a:extLst>
              </a:tr>
              <a:tr h="17954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183602"/>
                  </a:ext>
                </a:extLst>
              </a:tr>
              <a:tr h="17954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3440"/>
                  </a:ext>
                </a:extLst>
              </a:tr>
            </a:tbl>
          </a:graphicData>
        </a:graphic>
      </p:graphicFrame>
      <p:sp>
        <p:nvSpPr>
          <p:cNvPr id="12" name="Rechteraccolade 1562044386">
            <a:extLst>
              <a:ext uri="{FF2B5EF4-FFF2-40B4-BE49-F238E27FC236}">
                <a16:creationId xmlns:a16="http://schemas.microsoft.com/office/drawing/2014/main" id="{79424506-4987-0075-D46A-26354D9DBF2C}"/>
              </a:ext>
            </a:extLst>
          </p:cNvPr>
          <p:cNvSpPr/>
          <p:nvPr/>
        </p:nvSpPr>
        <p:spPr>
          <a:xfrm>
            <a:off x="9827638" y="7593549"/>
            <a:ext cx="144462" cy="485775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4" name="Tekstvak 17">
            <a:extLst>
              <a:ext uri="{FF2B5EF4-FFF2-40B4-BE49-F238E27FC236}">
                <a16:creationId xmlns:a16="http://schemas.microsoft.com/office/drawing/2014/main" id="{4C6D367D-B352-664D-6404-D54998760C7D}"/>
              </a:ext>
            </a:extLst>
          </p:cNvPr>
          <p:cNvSpPr txBox="1"/>
          <p:nvPr/>
        </p:nvSpPr>
        <p:spPr>
          <a:xfrm>
            <a:off x="6456040" y="6547818"/>
            <a:ext cx="4635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ource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: S&amp;P Global Ratings (2020a) &amp; Berk and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DeMarzo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(2020)</a:t>
            </a:r>
          </a:p>
        </p:txBody>
      </p:sp>
    </p:spTree>
    <p:extLst>
      <p:ext uri="{BB962C8B-B14F-4D97-AF65-F5344CB8AC3E}">
        <p14:creationId xmlns:p14="http://schemas.microsoft.com/office/powerpoint/2010/main" val="1990399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Calculating the cost of debt capital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12</a:t>
            </a:fld>
            <a:endParaRPr lang="nl-N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816864" y="1516698"/>
                <a:ext cx="10103672" cy="4925144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000" b="1" dirty="0">
                    <a:latin typeface="Arial" charset="0"/>
                    <a:ea typeface="Arial" charset="0"/>
                    <a:cs typeface="Arial" charset="0"/>
                  </a:rPr>
                  <a:t>Problem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GB" sz="2000" dirty="0">
                    <a:latin typeface="Arial" charset="0"/>
                    <a:ea typeface="Arial" charset="0"/>
                    <a:cs typeface="Arial" charset="0"/>
                  </a:rPr>
                  <a:t>The Norwegian salmon farmer, </a:t>
                </a:r>
                <a:r>
                  <a:rPr lang="en-GB" sz="2000" dirty="0" err="1">
                    <a:latin typeface="Arial" charset="0"/>
                    <a:ea typeface="Arial" charset="0"/>
                    <a:cs typeface="Arial" charset="0"/>
                  </a:rPr>
                  <a:t>SalMar</a:t>
                </a:r>
                <a:r>
                  <a:rPr lang="en-GB" sz="2000" dirty="0">
                    <a:latin typeface="Arial" charset="0"/>
                    <a:ea typeface="Arial" charset="0"/>
                    <a:cs typeface="Arial" charset="0"/>
                  </a:rPr>
                  <a:t>, has a rating of BBB and a yield of 3.22% in June 2022. The loss given default is 60%. What is </a:t>
                </a:r>
                <a:r>
                  <a:rPr lang="en-GB" sz="2000" dirty="0" err="1">
                    <a:latin typeface="Arial" charset="0"/>
                    <a:ea typeface="Arial" charset="0"/>
                    <a:cs typeface="Arial" charset="0"/>
                  </a:rPr>
                  <a:t>SalMar’s</a:t>
                </a:r>
                <a:r>
                  <a:rPr lang="en-GB" sz="2000" dirty="0">
                    <a:latin typeface="Arial" charset="0"/>
                    <a:ea typeface="Arial" charset="0"/>
                    <a:cs typeface="Arial" charset="0"/>
                  </a:rPr>
                  <a:t> cost of debt capital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GB" sz="2000" dirty="0">
                    <a:latin typeface="Arial" charset="0"/>
                    <a:ea typeface="Arial" charset="0"/>
                    <a:cs typeface="Arial" charset="0"/>
                  </a:rPr>
                  <a:t>?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0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816864" y="1516698"/>
                <a:ext cx="10103672" cy="4925144"/>
              </a:xfrm>
              <a:blipFill>
                <a:blip r:embed="rId2"/>
                <a:stretch>
                  <a:fillRect l="-628" r="-125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hteraccolade 1562044386">
            <a:extLst>
              <a:ext uri="{FF2B5EF4-FFF2-40B4-BE49-F238E27FC236}">
                <a16:creationId xmlns:a16="http://schemas.microsoft.com/office/drawing/2014/main" id="{79424506-4987-0075-D46A-26354D9DBF2C}"/>
              </a:ext>
            </a:extLst>
          </p:cNvPr>
          <p:cNvSpPr/>
          <p:nvPr/>
        </p:nvSpPr>
        <p:spPr>
          <a:xfrm>
            <a:off x="9827638" y="7593549"/>
            <a:ext cx="144462" cy="485775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5E59021-BBBC-052D-71A1-E2D8E8B31A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508929"/>
              </p:ext>
            </p:extLst>
          </p:nvPr>
        </p:nvGraphicFramePr>
        <p:xfrm>
          <a:off x="6456040" y="3573016"/>
          <a:ext cx="5328592" cy="29018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3649">
                  <a:extLst>
                    <a:ext uri="{9D8B030D-6E8A-4147-A177-3AD203B41FA5}">
                      <a16:colId xmlns:a16="http://schemas.microsoft.com/office/drawing/2014/main" val="609379666"/>
                    </a:ext>
                  </a:extLst>
                </a:gridCol>
                <a:gridCol w="922295">
                  <a:extLst>
                    <a:ext uri="{9D8B030D-6E8A-4147-A177-3AD203B41FA5}">
                      <a16:colId xmlns:a16="http://schemas.microsoft.com/office/drawing/2014/main" val="244078697"/>
                    </a:ext>
                  </a:extLst>
                </a:gridCol>
                <a:gridCol w="1157650">
                  <a:extLst>
                    <a:ext uri="{9D8B030D-6E8A-4147-A177-3AD203B41FA5}">
                      <a16:colId xmlns:a16="http://schemas.microsoft.com/office/drawing/2014/main" val="1897580366"/>
                    </a:ext>
                  </a:extLst>
                </a:gridCol>
                <a:gridCol w="1176286">
                  <a:extLst>
                    <a:ext uri="{9D8B030D-6E8A-4147-A177-3AD203B41FA5}">
                      <a16:colId xmlns:a16="http://schemas.microsoft.com/office/drawing/2014/main" val="2680071866"/>
                    </a:ext>
                  </a:extLst>
                </a:gridCol>
                <a:gridCol w="848712">
                  <a:extLst>
                    <a:ext uri="{9D8B030D-6E8A-4147-A177-3AD203B41FA5}">
                      <a16:colId xmlns:a16="http://schemas.microsoft.com/office/drawing/2014/main" val="4280616614"/>
                    </a:ext>
                  </a:extLst>
                </a:gridCol>
              </a:tblGrid>
              <a:tr h="581949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Rating agency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Moody’s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S&amp;P’s</a:t>
                      </a:r>
                      <a:b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Fitch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Long-term average default rate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Debt betas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3311950"/>
                  </a:ext>
                </a:extLst>
              </a:tr>
              <a:tr h="28702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of bonds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Investment grade bonds</a:t>
                      </a:r>
                      <a:endParaRPr lang="en-GB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887449"/>
                  </a:ext>
                </a:extLst>
              </a:tr>
              <a:tr h="19398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Aaa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AAA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&lt;0.05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925240"/>
                  </a:ext>
                </a:extLst>
              </a:tr>
              <a:tr h="19398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0.02%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818919"/>
                  </a:ext>
                </a:extLst>
              </a:tr>
              <a:tr h="19398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0.05%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434858"/>
                  </a:ext>
                </a:extLst>
              </a:tr>
              <a:tr h="19398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Baa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BBB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0.16%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088524"/>
                  </a:ext>
                </a:extLst>
              </a:tr>
              <a:tr h="28702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of bonds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Junk or high yield bonds</a:t>
                      </a:r>
                      <a:endParaRPr lang="en-GB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755354"/>
                  </a:ext>
                </a:extLst>
              </a:tr>
              <a:tr h="19398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BB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0.61%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096682"/>
                  </a:ext>
                </a:extLst>
              </a:tr>
              <a:tr h="19398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3.33%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0.26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228821"/>
                  </a:ext>
                </a:extLst>
              </a:tr>
              <a:tr h="19398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Caa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CCC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27.08%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0.31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944117"/>
                  </a:ext>
                </a:extLst>
              </a:tr>
              <a:tr h="19398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183602"/>
                  </a:ext>
                </a:extLst>
              </a:tr>
              <a:tr h="19398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3440"/>
                  </a:ext>
                </a:extLst>
              </a:tr>
            </a:tbl>
          </a:graphicData>
        </a:graphic>
      </p:graphicFrame>
      <p:sp>
        <p:nvSpPr>
          <p:cNvPr id="8" name="Tekstvak 17">
            <a:extLst>
              <a:ext uri="{FF2B5EF4-FFF2-40B4-BE49-F238E27FC236}">
                <a16:creationId xmlns:a16="http://schemas.microsoft.com/office/drawing/2014/main" id="{40CB3CA9-D005-1969-F559-05627075312B}"/>
              </a:ext>
            </a:extLst>
          </p:cNvPr>
          <p:cNvSpPr txBox="1"/>
          <p:nvPr/>
        </p:nvSpPr>
        <p:spPr>
          <a:xfrm>
            <a:off x="6456040" y="6490900"/>
            <a:ext cx="4635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ource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: S&amp;P Global Ratings (2020a) &amp; Berk and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DeMarzo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(2020)</a:t>
            </a:r>
          </a:p>
        </p:txBody>
      </p:sp>
    </p:spTree>
    <p:extLst>
      <p:ext uri="{BB962C8B-B14F-4D97-AF65-F5344CB8AC3E}">
        <p14:creationId xmlns:p14="http://schemas.microsoft.com/office/powerpoint/2010/main" val="3784284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Calculating the cost of debt capital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13</a:t>
            </a:fld>
            <a:endParaRPr lang="nl-N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816864" y="1516698"/>
                <a:ext cx="10103672" cy="4925144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000" b="1" dirty="0">
                    <a:latin typeface="Arial" charset="0"/>
                    <a:ea typeface="Arial" charset="0"/>
                    <a:cs typeface="Arial" charset="0"/>
                  </a:rPr>
                  <a:t>Problem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GB" sz="2000" dirty="0">
                    <a:latin typeface="Arial" charset="0"/>
                    <a:ea typeface="Arial" charset="0"/>
                    <a:cs typeface="Arial" charset="0"/>
                  </a:rPr>
                  <a:t>The Norwegian salmon farmer, </a:t>
                </a:r>
                <a:r>
                  <a:rPr lang="en-GB" sz="2000" dirty="0" err="1">
                    <a:latin typeface="Arial" charset="0"/>
                    <a:ea typeface="Arial" charset="0"/>
                    <a:cs typeface="Arial" charset="0"/>
                  </a:rPr>
                  <a:t>SalMar</a:t>
                </a:r>
                <a:r>
                  <a:rPr lang="en-GB" sz="2000" dirty="0">
                    <a:latin typeface="Arial" charset="0"/>
                    <a:ea typeface="Arial" charset="0"/>
                    <a:cs typeface="Arial" charset="0"/>
                  </a:rPr>
                  <a:t>, has a rating of BBB and a yield of 3.22% in June 2022. The loss given default is 60%. What is </a:t>
                </a:r>
                <a:r>
                  <a:rPr lang="en-GB" sz="2000" dirty="0" err="1">
                    <a:latin typeface="Arial" charset="0"/>
                    <a:ea typeface="Arial" charset="0"/>
                    <a:cs typeface="Arial" charset="0"/>
                  </a:rPr>
                  <a:t>SalMar’s</a:t>
                </a:r>
                <a:r>
                  <a:rPr lang="en-GB" sz="2000" dirty="0">
                    <a:latin typeface="Arial" charset="0"/>
                    <a:ea typeface="Arial" charset="0"/>
                    <a:cs typeface="Arial" charset="0"/>
                  </a:rPr>
                  <a:t> cost of debt capital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GB" sz="2000" dirty="0">
                    <a:latin typeface="Arial" charset="0"/>
                    <a:ea typeface="Arial" charset="0"/>
                    <a:cs typeface="Arial" charset="0"/>
                  </a:rPr>
                  <a:t>?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GB" sz="500" b="1" dirty="0">
                  <a:latin typeface="Arial" charset="0"/>
                  <a:ea typeface="Arial" charset="0"/>
                  <a:cs typeface="Arial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GB" sz="2000" b="1" dirty="0">
                    <a:latin typeface="Arial" charset="0"/>
                    <a:ea typeface="Arial" charset="0"/>
                    <a:cs typeface="Arial" charset="0"/>
                  </a:rPr>
                  <a:t>Solution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GB" sz="2000" dirty="0">
                    <a:latin typeface="Arial" charset="0"/>
                    <a:ea typeface="Arial" charset="0"/>
                    <a:cs typeface="Arial" charset="0"/>
                  </a:rPr>
                  <a:t>A BBB rating implies a probability of default</a:t>
                </a:r>
                <a:br>
                  <a:rPr lang="en-GB" sz="2000" dirty="0">
                    <a:latin typeface="Arial" charset="0"/>
                    <a:ea typeface="Arial" charset="0"/>
                    <a:cs typeface="Arial" charset="0"/>
                  </a:rPr>
                </a:br>
                <a:r>
                  <a:rPr lang="en-GB" sz="2000" dirty="0">
                    <a:latin typeface="Arial" charset="0"/>
                    <a:ea typeface="Arial" charset="0"/>
                    <a:cs typeface="Arial" charset="0"/>
                  </a:rPr>
                  <a:t>of 0.16%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GB" sz="2000" dirty="0">
                    <a:latin typeface="Arial" charset="0"/>
                    <a:ea typeface="Arial" charset="0"/>
                    <a:cs typeface="Arial" charset="0"/>
                  </a:rPr>
                  <a:t>Therefore, the cost of capital of </a:t>
                </a:r>
                <a:r>
                  <a:rPr lang="en-GB" sz="2000" dirty="0" err="1">
                    <a:latin typeface="Arial" charset="0"/>
                    <a:ea typeface="Arial" charset="0"/>
                    <a:cs typeface="Arial" charset="0"/>
                  </a:rPr>
                  <a:t>SalMar</a:t>
                </a:r>
                <a:r>
                  <a:rPr lang="en-GB" sz="2000" dirty="0">
                    <a:latin typeface="Arial" charset="0"/>
                    <a:ea typeface="Arial" charset="0"/>
                    <a:cs typeface="Arial" charset="0"/>
                  </a:rPr>
                  <a:t> is: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𝐷</m:t>
                        </m:r>
                      </m:sub>
                    </m:sSub>
                    <m:r>
                      <a:rPr lang="en-GB" sz="1800" i="1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𝑦</m:t>
                    </m:r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𝑃𝐷</m:t>
                    </m:r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∙</m:t>
                    </m:r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𝐿𝐺𝐷</m:t>
                    </m:r>
                  </m:oMath>
                </a14:m>
                <a:r>
                  <a:rPr lang="en-US" sz="1800" i="1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=3.22%−0.16%∗60%=</m:t>
                    </m:r>
                    <m:r>
                      <a:rPr lang="en-GB" sz="1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𝟑</m:t>
                    </m:r>
                    <m:r>
                      <a:rPr lang="en-GB" sz="1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.</m:t>
                    </m:r>
                    <m:r>
                      <a:rPr lang="en-GB" sz="1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𝟏𝟐</m:t>
                    </m:r>
                    <m:r>
                      <a:rPr lang="en-GB" sz="1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%</m:t>
                    </m:r>
                  </m:oMath>
                </a14:m>
                <a:r>
                  <a:rPr lang="en-GB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GB" sz="2000" dirty="0">
                  <a:latin typeface="Arial" charset="0"/>
                  <a:ea typeface="Arial" charset="0"/>
                  <a:cs typeface="Arial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0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816864" y="1516698"/>
                <a:ext cx="10103672" cy="4925144"/>
              </a:xfrm>
              <a:blipFill>
                <a:blip r:embed="rId2"/>
                <a:stretch>
                  <a:fillRect l="-628" r="-125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hteraccolade 1562044386">
            <a:extLst>
              <a:ext uri="{FF2B5EF4-FFF2-40B4-BE49-F238E27FC236}">
                <a16:creationId xmlns:a16="http://schemas.microsoft.com/office/drawing/2014/main" id="{79424506-4987-0075-D46A-26354D9DBF2C}"/>
              </a:ext>
            </a:extLst>
          </p:cNvPr>
          <p:cNvSpPr/>
          <p:nvPr/>
        </p:nvSpPr>
        <p:spPr>
          <a:xfrm>
            <a:off x="9827638" y="7593549"/>
            <a:ext cx="144462" cy="485775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5E59021-BBBC-052D-71A1-E2D8E8B31A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263964"/>
              </p:ext>
            </p:extLst>
          </p:nvPr>
        </p:nvGraphicFramePr>
        <p:xfrm>
          <a:off x="6456920" y="3501008"/>
          <a:ext cx="5231143" cy="29181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1271">
                  <a:extLst>
                    <a:ext uri="{9D8B030D-6E8A-4147-A177-3AD203B41FA5}">
                      <a16:colId xmlns:a16="http://schemas.microsoft.com/office/drawing/2014/main" val="609379666"/>
                    </a:ext>
                  </a:extLst>
                </a:gridCol>
                <a:gridCol w="905428">
                  <a:extLst>
                    <a:ext uri="{9D8B030D-6E8A-4147-A177-3AD203B41FA5}">
                      <a16:colId xmlns:a16="http://schemas.microsoft.com/office/drawing/2014/main" val="244078697"/>
                    </a:ext>
                  </a:extLst>
                </a:gridCol>
                <a:gridCol w="1136478">
                  <a:extLst>
                    <a:ext uri="{9D8B030D-6E8A-4147-A177-3AD203B41FA5}">
                      <a16:colId xmlns:a16="http://schemas.microsoft.com/office/drawing/2014/main" val="1897580366"/>
                    </a:ext>
                  </a:extLst>
                </a:gridCol>
                <a:gridCol w="1154775">
                  <a:extLst>
                    <a:ext uri="{9D8B030D-6E8A-4147-A177-3AD203B41FA5}">
                      <a16:colId xmlns:a16="http://schemas.microsoft.com/office/drawing/2014/main" val="2680071866"/>
                    </a:ext>
                  </a:extLst>
                </a:gridCol>
                <a:gridCol w="833191">
                  <a:extLst>
                    <a:ext uri="{9D8B030D-6E8A-4147-A177-3AD203B41FA5}">
                      <a16:colId xmlns:a16="http://schemas.microsoft.com/office/drawing/2014/main" val="4280616614"/>
                    </a:ext>
                  </a:extLst>
                </a:gridCol>
              </a:tblGrid>
              <a:tr h="58521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Rating agency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Moody’s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S&amp;P’s</a:t>
                      </a:r>
                      <a:b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Fitch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Long-term average default rate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Debt betas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3311950"/>
                  </a:ext>
                </a:extLst>
              </a:tr>
              <a:tr h="28863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of bonds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Investment grade bonds</a:t>
                      </a:r>
                      <a:endParaRPr lang="en-GB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887449"/>
                  </a:ext>
                </a:extLst>
              </a:tr>
              <a:tr h="1950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Aaa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AAA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&lt;0.05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925240"/>
                  </a:ext>
                </a:extLst>
              </a:tr>
              <a:tr h="1950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0.02%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818919"/>
                  </a:ext>
                </a:extLst>
              </a:tr>
              <a:tr h="1950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0.05%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434858"/>
                  </a:ext>
                </a:extLst>
              </a:tr>
              <a:tr h="1950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Baa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BBB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0.16%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088524"/>
                  </a:ext>
                </a:extLst>
              </a:tr>
              <a:tr h="28863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of bonds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Junk or high yield bonds</a:t>
                      </a:r>
                      <a:endParaRPr lang="en-GB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755354"/>
                  </a:ext>
                </a:extLst>
              </a:tr>
              <a:tr h="19507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BB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0.61%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096682"/>
                  </a:ext>
                </a:extLst>
              </a:tr>
              <a:tr h="19507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3.33%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0.26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228821"/>
                  </a:ext>
                </a:extLst>
              </a:tr>
              <a:tr h="19507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Caa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CCC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27.08%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0.31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944117"/>
                  </a:ext>
                </a:extLst>
              </a:tr>
              <a:tr h="19507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183602"/>
                  </a:ext>
                </a:extLst>
              </a:tr>
              <a:tr h="19507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3440"/>
                  </a:ext>
                </a:extLst>
              </a:tr>
            </a:tbl>
          </a:graphicData>
        </a:graphic>
      </p:graphicFrame>
      <p:sp>
        <p:nvSpPr>
          <p:cNvPr id="8" name="Tekstvak 17">
            <a:extLst>
              <a:ext uri="{FF2B5EF4-FFF2-40B4-BE49-F238E27FC236}">
                <a16:creationId xmlns:a16="http://schemas.microsoft.com/office/drawing/2014/main" id="{40CB3CA9-D005-1969-F559-05627075312B}"/>
              </a:ext>
            </a:extLst>
          </p:cNvPr>
          <p:cNvSpPr txBox="1"/>
          <p:nvPr/>
        </p:nvSpPr>
        <p:spPr>
          <a:xfrm>
            <a:off x="6456040" y="6441842"/>
            <a:ext cx="4635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ource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: S&amp;P Global Ratings (2020a) &amp; Berk and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DeMarzo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(2020)</a:t>
            </a:r>
          </a:p>
        </p:txBody>
      </p:sp>
    </p:spTree>
    <p:extLst>
      <p:ext uri="{BB962C8B-B14F-4D97-AF65-F5344CB8AC3E}">
        <p14:creationId xmlns:p14="http://schemas.microsoft.com/office/powerpoint/2010/main" val="3077466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Weighted average cost of capital (WACC)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14</a:t>
            </a:fld>
            <a:endParaRPr lang="nl-N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711200" y="1516698"/>
                <a:ext cx="10209336" cy="492514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Arial" charset="0"/>
                    <a:ea typeface="Arial" charset="0"/>
                    <a:cs typeface="Arial" charset="0"/>
                  </a:rPr>
                  <a:t>The company’s overall cost of capital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 smtClean="0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𝑈</m:t>
                        </m:r>
                      </m:sub>
                    </m:sSub>
                  </m:oMath>
                </a14:m>
                <a:r>
                  <a:rPr lang="en-GB" sz="2000" dirty="0">
                    <a:latin typeface="Arial" charset="0"/>
                    <a:ea typeface="Arial" charset="0"/>
                    <a:cs typeface="Arial" charset="0"/>
                  </a:rPr>
                  <a:t>, also known as the weighted average cost of capital (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𝑊𝐴𝐶𝐶</m:t>
                    </m:r>
                  </m:oMath>
                </a14:m>
                <a:r>
                  <a:rPr lang="en-GB" sz="2000" dirty="0">
                    <a:latin typeface="Arial" charset="0"/>
                    <a:ea typeface="Arial" charset="0"/>
                    <a:cs typeface="Arial" charset="0"/>
                  </a:rPr>
                  <a:t>) is a weighted average of the cost of equity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GB" sz="2000" dirty="0">
                    <a:latin typeface="Arial" charset="0"/>
                    <a:ea typeface="Arial" charset="0"/>
                    <a:cs typeface="Arial" charset="0"/>
                  </a:rPr>
                  <a:t> and the cost of debt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𝐷</m:t>
                        </m:r>
                      </m:sub>
                    </m:sSub>
                  </m:oMath>
                </a14:m>
                <a:endParaRPr lang="en-US" sz="2000" dirty="0">
                  <a:latin typeface="Arial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Arial" charset="0"/>
                    <a:ea typeface="Arial" charset="0"/>
                    <a:cs typeface="Arial" charset="0"/>
                  </a:rPr>
                  <a:t>Use the equation for enterprise value: </a:t>
                </a:r>
                <a14:m>
                  <m:oMath xmlns:m="http://schemas.openxmlformats.org/officeDocument/2006/math">
                    <m:r>
                      <a:rPr lang="en-GB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𝑉</m:t>
                    </m:r>
                    <m:r>
                      <a:rPr lang="en-GB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GB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𝐸</m:t>
                    </m:r>
                    <m:r>
                      <a:rPr lang="en-GB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GB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𝐷</m:t>
                    </m:r>
                  </m:oMath>
                </a14:m>
                <a:r>
                  <a:rPr lang="en-GB" sz="2000" dirty="0">
                    <a:latin typeface="Arial" charset="0"/>
                    <a:ea typeface="Arial" charset="0"/>
                    <a:cs typeface="Arial" charset="0"/>
                  </a:rPr>
                  <a:t>   to calculate the weights </a:t>
                </a:r>
              </a:p>
              <a:p>
                <a:pPr marL="365760" lvl="1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𝑊𝐴𝐶𝐶</m:t>
                      </m:r>
                      <m:r>
                        <a:rPr lang="en-GB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GB" sz="1800" i="1"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𝑈</m:t>
                          </m:r>
                        </m:sub>
                      </m:sSub>
                      <m:r>
                        <a:rPr lang="en-GB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1800" i="1"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𝐸</m:t>
                          </m:r>
                        </m:num>
                        <m:den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𝑉</m:t>
                          </m:r>
                        </m:den>
                      </m:f>
                      <m:r>
                        <a:rPr lang="en-GB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∙</m:t>
                      </m:r>
                      <m:sSub>
                        <m:sSubPr>
                          <m:ctrlPr>
                            <a:rPr lang="en-GB" sz="1800" i="1"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𝐸</m:t>
                          </m:r>
                        </m:sub>
                      </m:sSub>
                      <m:r>
                        <a:rPr lang="en-GB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en-GB" sz="1800" i="1"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𝐷</m:t>
                          </m:r>
                        </m:num>
                        <m:den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𝑉</m:t>
                          </m:r>
                        </m:den>
                      </m:f>
                      <m:r>
                        <a:rPr lang="en-GB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∙</m:t>
                      </m:r>
                      <m:sSub>
                        <m:sSubPr>
                          <m:ctrlPr>
                            <a:rPr lang="en-GB" sz="1800" i="1"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GB" sz="1800" dirty="0">
                  <a:latin typeface="Arial" charset="0"/>
                  <a:ea typeface="Arial" charset="0"/>
                  <a:cs typeface="Arial" charset="0"/>
                </a:endParaRPr>
              </a:p>
              <a:p>
                <a:pPr marL="365760" lvl="1" indent="0">
                  <a:lnSpc>
                    <a:spcPct val="150000"/>
                  </a:lnSpc>
                  <a:buNone/>
                </a:pPr>
                <a:endParaRPr lang="en-GB" sz="16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60" lvl="1" indent="0">
                  <a:lnSpc>
                    <a:spcPct val="150000"/>
                  </a:lnSpc>
                  <a:buNone/>
                </a:pPr>
                <a:endParaRPr lang="en-GB" sz="1600" i="1" dirty="0">
                  <a:latin typeface="Cambria Math" panose="020405030504060302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60" lvl="1" indent="0">
                  <a:lnSpc>
                    <a:spcPct val="150000"/>
                  </a:lnSpc>
                  <a:buNone/>
                </a:pPr>
                <a:endParaRPr lang="en-GB" sz="1600" i="1" dirty="0">
                  <a:latin typeface="Cambria Math" panose="020405030504060302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60" lvl="1" indent="0">
                  <a:lnSpc>
                    <a:spcPct val="150000"/>
                  </a:lnSpc>
                  <a:buNone/>
                </a:pPr>
                <a:endParaRPr lang="en-GB" sz="16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60" lvl="1" indent="0">
                  <a:lnSpc>
                    <a:spcPct val="150000"/>
                  </a:lnSpc>
                  <a:buNone/>
                </a:pPr>
                <a:r>
                  <a:rPr lang="en-GB" sz="18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GB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𝑊𝐴𝐶𝐶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=0.6</m:t>
                    </m:r>
                    <m:r>
                      <a:rPr lang="en-GB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∙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10%+0.4</m:t>
                    </m:r>
                    <m:r>
                      <a:rPr lang="en-GB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∙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2.5%=7.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0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%</m:t>
                    </m:r>
                  </m:oMath>
                </a14:m>
                <a:endParaRPr lang="en-US" sz="1800" dirty="0">
                  <a:latin typeface="Arial" charset="0"/>
                  <a:ea typeface="Arial" charset="0"/>
                  <a:cs typeface="Arial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0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711200" y="1516698"/>
                <a:ext cx="10209336" cy="492514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6EB898B-3E22-AAB8-D80E-184BA8542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443505"/>
              </p:ext>
            </p:extLst>
          </p:nvPr>
        </p:nvGraphicFramePr>
        <p:xfrm>
          <a:off x="1343472" y="3869331"/>
          <a:ext cx="8352928" cy="16242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7201">
                  <a:extLst>
                    <a:ext uri="{9D8B030D-6E8A-4147-A177-3AD203B41FA5}">
                      <a16:colId xmlns:a16="http://schemas.microsoft.com/office/drawing/2014/main" val="4013767879"/>
                    </a:ext>
                  </a:extLst>
                </a:gridCol>
                <a:gridCol w="870096">
                  <a:extLst>
                    <a:ext uri="{9D8B030D-6E8A-4147-A177-3AD203B41FA5}">
                      <a16:colId xmlns:a16="http://schemas.microsoft.com/office/drawing/2014/main" val="749374255"/>
                    </a:ext>
                  </a:extLst>
                </a:gridCol>
                <a:gridCol w="1479164">
                  <a:extLst>
                    <a:ext uri="{9D8B030D-6E8A-4147-A177-3AD203B41FA5}">
                      <a16:colId xmlns:a16="http://schemas.microsoft.com/office/drawing/2014/main" val="344261314"/>
                    </a:ext>
                  </a:extLst>
                </a:gridCol>
                <a:gridCol w="1740195">
                  <a:extLst>
                    <a:ext uri="{9D8B030D-6E8A-4147-A177-3AD203B41FA5}">
                      <a16:colId xmlns:a16="http://schemas.microsoft.com/office/drawing/2014/main" val="386153035"/>
                    </a:ext>
                  </a:extLst>
                </a:gridCol>
                <a:gridCol w="957107">
                  <a:extLst>
                    <a:ext uri="{9D8B030D-6E8A-4147-A177-3AD203B41FA5}">
                      <a16:colId xmlns:a16="http://schemas.microsoft.com/office/drawing/2014/main" val="1016513148"/>
                    </a:ext>
                  </a:extLst>
                </a:gridCol>
                <a:gridCol w="1479165">
                  <a:extLst>
                    <a:ext uri="{9D8B030D-6E8A-4147-A177-3AD203B41FA5}">
                      <a16:colId xmlns:a16="http://schemas.microsoft.com/office/drawing/2014/main" val="2415852227"/>
                    </a:ext>
                  </a:extLst>
                </a:gridCol>
              </a:tblGrid>
              <a:tr h="6820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Value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Discounted at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Value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Discounted at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5328559"/>
                  </a:ext>
                </a:extLst>
              </a:tr>
              <a:tr h="3140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Assets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?%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Debt</a:t>
                      </a:r>
                      <a:endParaRPr lang="en-GB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 = 40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2.5%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620077"/>
                  </a:ext>
                </a:extLst>
              </a:tr>
              <a:tr h="3140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Equity</a:t>
                      </a:r>
                      <a:endParaRPr lang="en-GB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 = 60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639960"/>
                  </a:ext>
                </a:extLst>
              </a:tr>
              <a:tr h="3140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Enterprise value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 = 100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?%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Enterprise value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 = 100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?%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879154"/>
                  </a:ext>
                </a:extLst>
              </a:tr>
            </a:tbl>
          </a:graphicData>
        </a:graphic>
      </p:graphicFrame>
      <p:sp>
        <p:nvSpPr>
          <p:cNvPr id="11" name="Arrow: Bent 10">
            <a:extLst>
              <a:ext uri="{FF2B5EF4-FFF2-40B4-BE49-F238E27FC236}">
                <a16:creationId xmlns:a16="http://schemas.microsoft.com/office/drawing/2014/main" id="{67A8D43E-D87F-AD6A-11F8-D46A440B6810}"/>
              </a:ext>
            </a:extLst>
          </p:cNvPr>
          <p:cNvSpPr/>
          <p:nvPr/>
        </p:nvSpPr>
        <p:spPr>
          <a:xfrm rot="5400000">
            <a:off x="7320267" y="3184255"/>
            <a:ext cx="403194" cy="892687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6045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Arrow: Bent 11">
            <a:extLst>
              <a:ext uri="{FF2B5EF4-FFF2-40B4-BE49-F238E27FC236}">
                <a16:creationId xmlns:a16="http://schemas.microsoft.com/office/drawing/2014/main" id="{9E77E837-F576-DDE6-B2FA-211FDE968BE4}"/>
              </a:ext>
            </a:extLst>
          </p:cNvPr>
          <p:cNvSpPr/>
          <p:nvPr/>
        </p:nvSpPr>
        <p:spPr>
          <a:xfrm rot="10800000">
            <a:off x="7509530" y="5559916"/>
            <a:ext cx="458677" cy="408213"/>
          </a:xfrm>
          <a:prstGeom prst="ben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853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After-tax WACC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15</a:t>
            </a:fld>
            <a:endParaRPr lang="nl-N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551384" y="1516698"/>
                <a:ext cx="10369152" cy="5112702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As interest expenses can be deducted from taxable income, the after-tax interest rate is relevant for a company’s net cost of debt capital: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</a:rPr>
                      <m:t>∙(1−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Whereby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the company’s tax rate. The tax-adjusted WACC formula becomes: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00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After</m:t>
                    </m:r>
                    <m:r>
                      <m:rPr>
                        <m:nor/>
                      </m:rPr>
                      <a:rPr lang="en-GB" sz="2000" i="1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en-GB" sz="200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tax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𝑊𝐴𝐶𝐶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</a:rPr>
                      <m:t>∙(1−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000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tax savings reduce the cost of capital of a levered company in comparison to the cost of capital of an unlevered company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𝑈</m:t>
                        </m:r>
                      </m:sub>
                    </m:sSub>
                  </m:oMath>
                </a14:m>
                <a:endParaRPr lang="en-GB" sz="2000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00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rPr>
                      <m:t>After</m:t>
                    </m:r>
                    <m:r>
                      <m:rPr>
                        <m:nor/>
                      </m:rPr>
                      <a:rPr lang="en-GB" sz="2000" i="1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en-GB" sz="200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rPr>
                      <m:t>tax</m:t>
                    </m:r>
                    <m:r>
                      <a:rPr lang="en-GB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GB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𝑊𝐴𝐶𝐶</m:t>
                    </m:r>
                    <m:r>
                      <a:rPr lang="en-GB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GB" sz="2000" i="1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𝑈</m:t>
                        </m:r>
                      </m:sub>
                    </m:sSub>
                    <m:r>
                      <a:rPr lang="en-GB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GB" sz="2000" i="1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𝐷</m:t>
                        </m:r>
                      </m:num>
                      <m:den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den>
                    </m:f>
                    <m:r>
                      <a:rPr lang="en-GB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∙</m:t>
                    </m:r>
                    <m:sSub>
                      <m:sSubPr>
                        <m:ctrlPr>
                          <a:rPr lang="en-GB" sz="2000" i="1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𝐷</m:t>
                        </m:r>
                      </m:sub>
                    </m:sSub>
                    <m:r>
                      <a:rPr lang="en-GB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∙</m:t>
                    </m:r>
                    <m:sSub>
                      <m:sSubPr>
                        <m:ctrlPr>
                          <a:rPr lang="en-GB" sz="2000" i="1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𝜏</m:t>
                        </m:r>
                      </m:e>
                      <m:sub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𝐶</m:t>
                        </m:r>
                      </m:sub>
                    </m:sSub>
                  </m:oMath>
                </a14:m>
                <a:endParaRPr lang="en-GB" sz="2000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Assuming a 20% tax rate in the previous example: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GB" sz="1700" dirty="0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The after-tax </a:t>
                </a:r>
                <a14:m>
                  <m:oMath xmlns:m="http://schemas.openxmlformats.org/officeDocument/2006/math">
                    <m:r>
                      <a:rPr lang="en-GB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𝑊𝐴𝐶𝐶</m:t>
                    </m:r>
                  </m:oMath>
                </a14:m>
                <a:r>
                  <a:rPr lang="en-GB" sz="1700" dirty="0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0.6</m:t>
                    </m:r>
                    <m:r>
                      <a:rPr lang="en-GB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∙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10%+0.4</m:t>
                    </m:r>
                    <m:r>
                      <a:rPr lang="en-GB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∙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2.5%</m:t>
                    </m:r>
                    <m:r>
                      <a:rPr lang="en-GB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∙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1−0.20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6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.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8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%</m:t>
                    </m:r>
                  </m:oMath>
                </a14:m>
                <a:endParaRPr lang="en-US" sz="1800" dirty="0">
                  <a:latin typeface="Arial" charset="0"/>
                  <a:ea typeface="Arial" charset="0"/>
                  <a:cs typeface="Arial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sz="1800" dirty="0">
                    <a:latin typeface="Arial" charset="0"/>
                    <a:ea typeface="Arial" charset="0"/>
                    <a:cs typeface="Arial" charset="0"/>
                  </a:rPr>
                  <a:t>The tax saving is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800" i="1" smtClean="0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𝐷</m:t>
                        </m:r>
                      </m:num>
                      <m:den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den>
                    </m:f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∙</m:t>
                    </m:r>
                    <m:sSub>
                      <m:sSub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𝐷</m:t>
                        </m:r>
                      </m:sub>
                    </m:sSub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∙</m:t>
                    </m:r>
                    <m:sSub>
                      <m:sSub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𝜏</m:t>
                        </m:r>
                      </m:e>
                      <m:sub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𝐶</m:t>
                        </m:r>
                      </m:sub>
                    </m:sSub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=0.4</m:t>
                    </m:r>
                    <m:r>
                      <a:rPr lang="en-GB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∙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2.5%</m:t>
                    </m:r>
                    <m:r>
                      <a:rPr lang="en-GB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∙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1−0.20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0.2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%</m:t>
                    </m:r>
                  </m:oMath>
                </a14:m>
                <a:endParaRPr lang="en-US" sz="18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551384" y="1516698"/>
                <a:ext cx="10369152" cy="5112702"/>
              </a:xfrm>
              <a:blipFill>
                <a:blip r:embed="rId2"/>
                <a:stretch>
                  <a:fillRect r="-110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6322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Calculating the WACC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16</a:t>
            </a:fld>
            <a:endParaRPr lang="nl-N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816864" y="1516698"/>
                <a:ext cx="10103672" cy="4925144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000" b="1" dirty="0">
                    <a:latin typeface="Arial" charset="0"/>
                    <a:ea typeface="Arial" charset="0"/>
                    <a:cs typeface="Arial" charset="0"/>
                  </a:rPr>
                  <a:t>Problem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GB" sz="2000" dirty="0">
                    <a:latin typeface="Arial" charset="0"/>
                    <a:ea typeface="Arial" charset="0"/>
                    <a:cs typeface="Arial" charset="0"/>
                  </a:rPr>
                  <a:t>Company Y has a cost of equity capital of 8% and a cost of debt capital of 3%. The company’s market capitalisation is € 200 million and its outstanding debt € 70 million. The corporate tax rate is 25%. What is the unlevered cost of capital and what is the after-tax WACC for company Y?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GB" sz="300" dirty="0">
                  <a:latin typeface="Arial" charset="0"/>
                  <a:ea typeface="Arial" charset="0"/>
                  <a:cs typeface="Arial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GB" sz="2000" b="1" dirty="0">
                    <a:latin typeface="Arial" charset="0"/>
                    <a:ea typeface="Arial" charset="0"/>
                    <a:cs typeface="Arial" charset="0"/>
                  </a:rPr>
                  <a:t>Solution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GB" sz="2000" dirty="0">
                    <a:latin typeface="Arial" charset="0"/>
                    <a:ea typeface="Arial" charset="0"/>
                    <a:cs typeface="Arial" charset="0"/>
                  </a:rPr>
                  <a:t>The unlevered cost of capital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GB" sz="2000" i="1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𝑈</m:t>
                        </m:r>
                      </m:sub>
                    </m:sSub>
                    <m:r>
                      <a:rPr lang="en-GB" sz="2000" i="1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GB" sz="2000" i="1">
                            <a:solidFill>
                              <a:srgbClr val="22222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rgbClr val="22222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𝐸</m:t>
                        </m:r>
                      </m:num>
                      <m:den>
                        <m:r>
                          <a:rPr lang="en-GB" sz="2000" i="1">
                            <a:solidFill>
                              <a:srgbClr val="22222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den>
                    </m:f>
                    <m:r>
                      <a:rPr lang="en-GB" sz="2000" i="1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∙</m:t>
                    </m:r>
                    <m:sSub>
                      <m:sSubPr>
                        <m:ctrlPr>
                          <a:rPr lang="en-GB" sz="2000" i="1">
                            <a:solidFill>
                              <a:srgbClr val="22222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rgbClr val="22222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GB" sz="2000" i="1">
                            <a:solidFill>
                              <a:srgbClr val="22222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𝐸</m:t>
                        </m:r>
                      </m:sub>
                    </m:sSub>
                    <m:r>
                      <a:rPr lang="en-GB" sz="2000" i="1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GB" sz="2000" i="1">
                            <a:solidFill>
                              <a:srgbClr val="22222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rgbClr val="22222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𝐷</m:t>
                        </m:r>
                      </m:num>
                      <m:den>
                        <m:r>
                          <a:rPr lang="en-GB" sz="2000" i="1">
                            <a:solidFill>
                              <a:srgbClr val="22222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den>
                    </m:f>
                    <m:r>
                      <a:rPr lang="en-GB" sz="2000" i="1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∙</m:t>
                    </m:r>
                    <m:sSub>
                      <m:sSubPr>
                        <m:ctrlPr>
                          <a:rPr lang="en-GB" sz="2000" i="1">
                            <a:solidFill>
                              <a:srgbClr val="22222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rgbClr val="22222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GB" sz="2000" i="1">
                            <a:solidFill>
                              <a:srgbClr val="22222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𝐷</m:t>
                        </m:r>
                      </m:sub>
                    </m:sSub>
                    <m:r>
                      <a:rPr lang="en-GB" sz="2000" i="1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GB" sz="2000" i="1">
                            <a:solidFill>
                              <a:srgbClr val="22222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rgbClr val="22222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200</m:t>
                        </m:r>
                      </m:num>
                      <m:den>
                        <m:r>
                          <a:rPr lang="en-GB" sz="2000" i="1">
                            <a:solidFill>
                              <a:srgbClr val="22222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270</m:t>
                        </m:r>
                      </m:den>
                    </m:f>
                    <m:r>
                      <a:rPr lang="en-GB" sz="2000" i="1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∙8%+</m:t>
                    </m:r>
                    <m:f>
                      <m:fPr>
                        <m:ctrlPr>
                          <a:rPr lang="en-GB" sz="2000" i="1">
                            <a:solidFill>
                              <a:srgbClr val="22222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rgbClr val="22222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70</m:t>
                        </m:r>
                      </m:num>
                      <m:den>
                        <m:r>
                          <a:rPr lang="en-GB" sz="2000" i="1">
                            <a:solidFill>
                              <a:srgbClr val="22222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270</m:t>
                        </m:r>
                      </m:den>
                    </m:f>
                    <m:r>
                      <a:rPr lang="en-GB" sz="2000" i="1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∙3%=6.7%</m:t>
                    </m:r>
                  </m:oMath>
                </a14:m>
                <a:endParaRPr lang="en-GB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GB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00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after</m:t>
                    </m:r>
                    <m:r>
                      <m:rPr>
                        <m:nor/>
                      </m:rPr>
                      <a:rPr lang="en-GB" sz="2000" i="1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en-GB" sz="200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tax</m:t>
                    </m:r>
                    <m:r>
                      <a:rPr lang="en-GB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GB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𝑊𝐴𝐶𝐶</m:t>
                    </m:r>
                    <m:r>
                      <a:rPr lang="en-GB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GB" sz="2000" i="1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𝐸</m:t>
                        </m:r>
                      </m:num>
                      <m:den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den>
                    </m:f>
                    <m:r>
                      <a:rPr lang="en-GB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∙</m:t>
                    </m:r>
                    <m:sSub>
                      <m:sSubPr>
                        <m:ctrlPr>
                          <a:rPr lang="en-GB" sz="2000" i="1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𝐸</m:t>
                        </m:r>
                      </m:sub>
                    </m:sSub>
                    <m:r>
                      <a:rPr lang="en-GB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GB" sz="2000" i="1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𝐷</m:t>
                        </m:r>
                      </m:num>
                      <m:den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den>
                    </m:f>
                    <m:r>
                      <a:rPr lang="en-GB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∙</m:t>
                    </m:r>
                    <m:sSub>
                      <m:sSubPr>
                        <m:ctrlPr>
                          <a:rPr lang="en-GB" sz="2000" i="1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𝐷</m:t>
                        </m:r>
                      </m:sub>
                    </m:sSub>
                    <m:r>
                      <a:rPr lang="en-GB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∙</m:t>
                    </m:r>
                    <m:d>
                      <m:dPr>
                        <m:ctrlPr>
                          <a:rPr lang="en-GB" sz="2000" i="1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1−</m:t>
                        </m:r>
                        <m:sSub>
                          <m:sSubPr>
                            <m:ctrlPr>
                              <a:rPr lang="en-GB" sz="2000" i="1">
                                <a:effectLst/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GB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𝐶</m:t>
                            </m:r>
                          </m:sub>
                        </m:sSub>
                      </m:e>
                    </m:d>
                    <m:r>
                      <a:rPr lang="en-GB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GB" sz="2000" i="1">
                            <a:solidFill>
                              <a:srgbClr val="222222"/>
                            </a:solidFill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rgbClr val="22222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200</m:t>
                        </m:r>
                      </m:num>
                      <m:den>
                        <m:r>
                          <a:rPr lang="en-GB" sz="2000" i="1">
                            <a:solidFill>
                              <a:srgbClr val="22222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270</m:t>
                        </m:r>
                      </m:den>
                    </m:f>
                    <m:r>
                      <a:rPr lang="en-GB" sz="2000" i="1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∙8%+</m:t>
                    </m:r>
                    <m:f>
                      <m:fPr>
                        <m:ctrlPr>
                          <a:rPr lang="en-GB" sz="2000" i="1">
                            <a:solidFill>
                              <a:srgbClr val="222222"/>
                            </a:solidFill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rgbClr val="22222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70</m:t>
                        </m:r>
                      </m:num>
                      <m:den>
                        <m:r>
                          <a:rPr lang="en-GB" sz="2000" i="1">
                            <a:solidFill>
                              <a:srgbClr val="22222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270</m:t>
                        </m:r>
                      </m:den>
                    </m:f>
                    <m:r>
                      <a:rPr lang="en-GB" sz="2000" i="1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∙3%∗(1−0.25)=6.5%</m:t>
                    </m:r>
                  </m:oMath>
                </a14:m>
                <a:endParaRPr lang="en-GB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GB" sz="2000" dirty="0">
                  <a:latin typeface="Arial" charset="0"/>
                  <a:ea typeface="Arial" charset="0"/>
                  <a:cs typeface="Arial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0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816864" y="1516698"/>
                <a:ext cx="10103672" cy="4925144"/>
              </a:xfrm>
              <a:blipFill>
                <a:blip r:embed="rId2"/>
                <a:stretch>
                  <a:fillRect l="-62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hteraccolade 1562044386">
            <a:extLst>
              <a:ext uri="{FF2B5EF4-FFF2-40B4-BE49-F238E27FC236}">
                <a16:creationId xmlns:a16="http://schemas.microsoft.com/office/drawing/2014/main" id="{79424506-4987-0075-D46A-26354D9DBF2C}"/>
              </a:ext>
            </a:extLst>
          </p:cNvPr>
          <p:cNvSpPr/>
          <p:nvPr/>
        </p:nvSpPr>
        <p:spPr>
          <a:xfrm>
            <a:off x="9827638" y="7593549"/>
            <a:ext cx="144462" cy="485775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501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Project cost of capital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17</a:t>
            </a:fld>
            <a:endParaRPr lang="nl-N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786380" y="1509396"/>
                <a:ext cx="10103672" cy="492514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ts val="3200"/>
                  </a:lnSpc>
                </a:pPr>
                <a:r>
                  <a:rPr lang="en-GB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Company betas reflect the market risk of the average project in a company, but project risk can deviate substantially from company risk</a:t>
                </a:r>
              </a:p>
              <a:p>
                <a:pPr>
                  <a:lnSpc>
                    <a:spcPts val="3200"/>
                  </a:lnSpc>
                </a:pPr>
                <a:r>
                  <a:rPr lang="en-GB" sz="1800" dirty="0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Company betas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 smtClean="0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𝛽</m:t>
                        </m:r>
                      </m:e>
                      <m:sub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GB" sz="1800" dirty="0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 are levered (i.e., they reflect the leverage of the companies), to get the unlevered beta</a:t>
                </a:r>
                <a:r>
                  <a:rPr lang="en-GB" sz="1800" dirty="0"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𝛽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𝑈</m:t>
                        </m:r>
                      </m:sub>
                    </m:sSub>
                  </m:oMath>
                </a14:m>
                <a:r>
                  <a:rPr lang="en-GB" sz="1800" dirty="0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800" i="1" smtClean="0"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𝛽</m:t>
                          </m:r>
                        </m:e>
                        <m:sub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𝑈</m:t>
                          </m:r>
                        </m:sub>
                      </m:sSub>
                      <m:r>
                        <a:rPr lang="en-GB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1800" i="1"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𝐸</m:t>
                          </m:r>
                        </m:num>
                        <m:den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𝐸</m:t>
                          </m:r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𝐷</m:t>
                          </m:r>
                        </m:den>
                      </m:f>
                      <m:r>
                        <a:rPr lang="en-GB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∙</m:t>
                      </m:r>
                      <m:sSub>
                        <m:sSubPr>
                          <m:ctrlPr>
                            <a:rPr lang="en-GB" sz="1800" i="1"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𝛽</m:t>
                          </m:r>
                        </m:e>
                        <m:sub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𝐸</m:t>
                          </m:r>
                        </m:sub>
                      </m:sSub>
                      <m:r>
                        <a:rPr lang="en-GB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en-GB" sz="1800" i="1"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𝐷</m:t>
                          </m:r>
                        </m:num>
                        <m:den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𝐸</m:t>
                          </m:r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𝐷</m:t>
                          </m:r>
                        </m:den>
                      </m:f>
                      <m:r>
                        <a:rPr lang="en-GB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∙</m:t>
                      </m:r>
                      <m:sSub>
                        <m:sSubPr>
                          <m:ctrlPr>
                            <a:rPr lang="en-GB" sz="1800" i="1"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𝛽</m:t>
                          </m:r>
                        </m:e>
                        <m:sub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sz="18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786380" y="1509396"/>
                <a:ext cx="10103672" cy="4925144"/>
              </a:xfrm>
              <a:blipFill>
                <a:blip r:embed="rId2"/>
                <a:stretch>
                  <a:fillRect r="-87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kstvak 17">
            <a:extLst>
              <a:ext uri="{FF2B5EF4-FFF2-40B4-BE49-F238E27FC236}">
                <a16:creationId xmlns:a16="http://schemas.microsoft.com/office/drawing/2014/main" id="{C62C32F0-DF41-A64A-46EA-330D599242A3}"/>
              </a:ext>
            </a:extLst>
          </p:cNvPr>
          <p:cNvSpPr txBox="1"/>
          <p:nvPr/>
        </p:nvSpPr>
        <p:spPr>
          <a:xfrm>
            <a:off x="684317" y="3908578"/>
            <a:ext cx="4289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Industry betas for Norwegian salmon harvesting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7C4F001-82B0-436C-40B5-39E5BE3AC1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953446"/>
              </p:ext>
            </p:extLst>
          </p:nvPr>
        </p:nvGraphicFramePr>
        <p:xfrm>
          <a:off x="746586" y="4216354"/>
          <a:ext cx="10941477" cy="25229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5100">
                  <a:extLst>
                    <a:ext uri="{9D8B030D-6E8A-4147-A177-3AD203B41FA5}">
                      <a16:colId xmlns:a16="http://schemas.microsoft.com/office/drawing/2014/main" val="4013767879"/>
                    </a:ext>
                  </a:extLst>
                </a:gridCol>
                <a:gridCol w="1886502">
                  <a:extLst>
                    <a:ext uri="{9D8B030D-6E8A-4147-A177-3AD203B41FA5}">
                      <a16:colId xmlns:a16="http://schemas.microsoft.com/office/drawing/2014/main" val="749374255"/>
                    </a:ext>
                  </a:extLst>
                </a:gridCol>
                <a:gridCol w="1399975">
                  <a:extLst>
                    <a:ext uri="{9D8B030D-6E8A-4147-A177-3AD203B41FA5}">
                      <a16:colId xmlns:a16="http://schemas.microsoft.com/office/drawing/2014/main" val="344261314"/>
                    </a:ext>
                  </a:extLst>
                </a:gridCol>
                <a:gridCol w="1399975">
                  <a:extLst>
                    <a:ext uri="{9D8B030D-6E8A-4147-A177-3AD203B41FA5}">
                      <a16:colId xmlns:a16="http://schemas.microsoft.com/office/drawing/2014/main" val="1934685317"/>
                    </a:ext>
                  </a:extLst>
                </a:gridCol>
                <a:gridCol w="1399975">
                  <a:extLst>
                    <a:ext uri="{9D8B030D-6E8A-4147-A177-3AD203B41FA5}">
                      <a16:colId xmlns:a16="http://schemas.microsoft.com/office/drawing/2014/main" val="1552722771"/>
                    </a:ext>
                  </a:extLst>
                </a:gridCol>
                <a:gridCol w="1399975">
                  <a:extLst>
                    <a:ext uri="{9D8B030D-6E8A-4147-A177-3AD203B41FA5}">
                      <a16:colId xmlns:a16="http://schemas.microsoft.com/office/drawing/2014/main" val="2782008037"/>
                    </a:ext>
                  </a:extLst>
                </a:gridCol>
                <a:gridCol w="1399975">
                  <a:extLst>
                    <a:ext uri="{9D8B030D-6E8A-4147-A177-3AD203B41FA5}">
                      <a16:colId xmlns:a16="http://schemas.microsoft.com/office/drawing/2014/main" val="386153035"/>
                    </a:ext>
                  </a:extLst>
                </a:gridCol>
              </a:tblGrid>
              <a:tr h="4042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vs MSCI World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5-year monthly beta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2-year weekly beta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 / (E + D)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Unlevered 5-year monthly beta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Unlevered 2-year weekly beta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beta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5328559"/>
                  </a:ext>
                </a:extLst>
              </a:tr>
              <a:tr h="2118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Bakkafrost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0.41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0.48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0.77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0.32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0.37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0.34</a:t>
                      </a:r>
                      <a:endParaRPr lang="nl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818530"/>
                  </a:ext>
                </a:extLst>
              </a:tr>
              <a:tr h="2118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SalMar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0.31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0.67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0.21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0.14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0.17</a:t>
                      </a:r>
                      <a:endParaRPr lang="nl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01521"/>
                  </a:ext>
                </a:extLst>
              </a:tr>
              <a:tr h="2118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Mowi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0.70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0.46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0.63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0.44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0.29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0.36</a:t>
                      </a:r>
                      <a:endParaRPr lang="nl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527779"/>
                  </a:ext>
                </a:extLst>
              </a:tr>
              <a:tr h="2118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Leroy Seafood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0.55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0.58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0.71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0.39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0.41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0.40</a:t>
                      </a:r>
                      <a:endParaRPr lang="nl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081664"/>
                  </a:ext>
                </a:extLst>
              </a:tr>
              <a:tr h="2118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Austevoll Seafood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0.59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0.55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0.35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0.32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0.34</a:t>
                      </a:r>
                      <a:endParaRPr lang="nl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330209"/>
                  </a:ext>
                </a:extLst>
              </a:tr>
              <a:tr h="2118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Grieg Seafood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0.74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0.64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0.39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0.47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0.43</a:t>
                      </a:r>
                      <a:endParaRPr lang="nl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620077"/>
                  </a:ext>
                </a:extLst>
              </a:tr>
              <a:tr h="2118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Norway Royal Salmon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0.34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0.58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0.20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0.10</a:t>
                      </a:r>
                      <a:endParaRPr lang="nl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639960"/>
                  </a:ext>
                </a:extLst>
              </a:tr>
              <a:tr h="2118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0.46</a:t>
                      </a:r>
                      <a:endParaRPr lang="en-GB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0.48</a:t>
                      </a:r>
                      <a:endParaRPr lang="en-GB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0.65</a:t>
                      </a:r>
                      <a:endParaRPr lang="en-GB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0.30</a:t>
                      </a:r>
                      <a:endParaRPr lang="en-GB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0.31</a:t>
                      </a:r>
                      <a:endParaRPr lang="en-GB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0.31</a:t>
                      </a:r>
                      <a:endParaRPr lang="nl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879154"/>
                  </a:ext>
                </a:extLst>
              </a:tr>
              <a:tr h="2118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0.55</a:t>
                      </a:r>
                      <a:endParaRPr lang="en-GB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0.48</a:t>
                      </a:r>
                      <a:endParaRPr lang="en-GB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0.64</a:t>
                      </a:r>
                      <a:endParaRPr lang="en-GB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0.35</a:t>
                      </a:r>
                      <a:endParaRPr lang="en-GB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0.32</a:t>
                      </a:r>
                      <a:endParaRPr lang="en-GB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0.34</a:t>
                      </a:r>
                      <a:endParaRPr lang="nl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201221"/>
                  </a:ext>
                </a:extLst>
              </a:tr>
              <a:tr h="2118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(without Royal)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0.54</a:t>
                      </a:r>
                      <a:endParaRPr lang="en-GB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0.51</a:t>
                      </a:r>
                      <a:endParaRPr lang="en-GB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0.66</a:t>
                      </a:r>
                      <a:endParaRPr lang="en-GB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0.35</a:t>
                      </a:r>
                      <a:endParaRPr lang="en-GB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0.33</a:t>
                      </a:r>
                      <a:endParaRPr lang="en-GB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0.34</a:t>
                      </a:r>
                      <a:endParaRPr lang="nl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927899"/>
                  </a:ext>
                </a:extLst>
              </a:tr>
            </a:tbl>
          </a:graphicData>
        </a:graphic>
      </p:graphicFrame>
      <p:sp>
        <p:nvSpPr>
          <p:cNvPr id="7" name="Arrow: Right 9">
            <a:extLst>
              <a:ext uri="{FF2B5EF4-FFF2-40B4-BE49-F238E27FC236}">
                <a16:creationId xmlns:a16="http://schemas.microsoft.com/office/drawing/2014/main" id="{3DBA0279-7F46-0A98-F035-FF9514DA1DE6}"/>
              </a:ext>
            </a:extLst>
          </p:cNvPr>
          <p:cNvSpPr/>
          <p:nvPr/>
        </p:nvSpPr>
        <p:spPr>
          <a:xfrm rot="12001874" flipH="1">
            <a:off x="5367785" y="3991237"/>
            <a:ext cx="1021324" cy="15073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Right 9">
            <a:extLst>
              <a:ext uri="{FF2B5EF4-FFF2-40B4-BE49-F238E27FC236}">
                <a16:creationId xmlns:a16="http://schemas.microsoft.com/office/drawing/2014/main" id="{24D9EBD4-3583-4C72-6D55-6E95532F282F}"/>
              </a:ext>
            </a:extLst>
          </p:cNvPr>
          <p:cNvSpPr/>
          <p:nvPr/>
        </p:nvSpPr>
        <p:spPr>
          <a:xfrm rot="16200000" flipH="1">
            <a:off x="10773294" y="3941055"/>
            <a:ext cx="386201" cy="14584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92B7B1DF-24BA-EC2B-A056-501A248440DC}"/>
                  </a:ext>
                </a:extLst>
              </p:cNvPr>
              <p:cNvSpPr txBox="1"/>
              <p:nvPr/>
            </p:nvSpPr>
            <p:spPr>
              <a:xfrm>
                <a:off x="10485094" y="3331415"/>
                <a:ext cx="96027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800" i="1" smtClean="0"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𝛽</m:t>
                          </m:r>
                        </m:e>
                        <m:sub>
                          <m:r>
                            <a:rPr lang="en-GB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𝑈</m:t>
                          </m:r>
                        </m:sub>
                      </m:sSub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92B7B1DF-24BA-EC2B-A056-501A248440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5094" y="3331415"/>
                <a:ext cx="960275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3269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Project cost of capital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18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55600" y="1772816"/>
            <a:ext cx="10103672" cy="460930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To calculate the project cost of capital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first step is to find the relevant equity beta (from the specific industry) 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next step is from levered equity beta to unlevered asset beta (previous slide)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final step is to select the relevant asset beta for the project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68C9522-34D3-74A3-02BC-27CCA3D1CF62}"/>
              </a:ext>
            </a:extLst>
          </p:cNvPr>
          <p:cNvGrpSpPr/>
          <p:nvPr/>
        </p:nvGrpSpPr>
        <p:grpSpPr>
          <a:xfrm>
            <a:off x="1919536" y="4428817"/>
            <a:ext cx="6345474" cy="2177056"/>
            <a:chOff x="7176120" y="2276872"/>
            <a:chExt cx="4727288" cy="1152128"/>
          </a:xfrm>
        </p:grpSpPr>
        <p:graphicFrame>
          <p:nvGraphicFramePr>
            <p:cNvPr id="11" name="Diagram 10">
              <a:extLst>
                <a:ext uri="{FF2B5EF4-FFF2-40B4-BE49-F238E27FC236}">
                  <a16:creationId xmlns:a16="http://schemas.microsoft.com/office/drawing/2014/main" id="{43145522-D202-6D5F-EBF1-41BDFB82913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709063049"/>
                </p:ext>
              </p:extLst>
            </p:nvPr>
          </p:nvGraphicFramePr>
          <p:xfrm>
            <a:off x="7176120" y="2276872"/>
            <a:ext cx="4727288" cy="115212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3" name="Pijl rechts 15">
              <a:extLst>
                <a:ext uri="{FF2B5EF4-FFF2-40B4-BE49-F238E27FC236}">
                  <a16:creationId xmlns:a16="http://schemas.microsoft.com/office/drawing/2014/main" id="{2CA2A691-B8D5-7C84-38B2-CF3D7D529A2B}"/>
                </a:ext>
              </a:extLst>
            </p:cNvPr>
            <p:cNvSpPr/>
            <p:nvPr/>
          </p:nvSpPr>
          <p:spPr>
            <a:xfrm>
              <a:off x="10152664" y="2641642"/>
              <a:ext cx="288032" cy="422588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 sz="3000"/>
            </a:p>
          </p:txBody>
        </p:sp>
        <p:sp>
          <p:nvSpPr>
            <p:cNvPr id="14" name="Pijl rechts 15">
              <a:extLst>
                <a:ext uri="{FF2B5EF4-FFF2-40B4-BE49-F238E27FC236}">
                  <a16:creationId xmlns:a16="http://schemas.microsoft.com/office/drawing/2014/main" id="{019BD759-7D71-F9EA-AEB6-A9FD6912D71A}"/>
                </a:ext>
              </a:extLst>
            </p:cNvPr>
            <p:cNvSpPr/>
            <p:nvPr/>
          </p:nvSpPr>
          <p:spPr>
            <a:xfrm>
              <a:off x="8520376" y="2641642"/>
              <a:ext cx="288032" cy="422588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 sz="3000"/>
            </a:p>
          </p:txBody>
        </p:sp>
      </p:grpSp>
    </p:spTree>
    <p:extLst>
      <p:ext uri="{BB962C8B-B14F-4D97-AF65-F5344CB8AC3E}">
        <p14:creationId xmlns:p14="http://schemas.microsoft.com/office/powerpoint/2010/main" val="1324496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Grafiek 1">
            <a:extLst>
              <a:ext uri="{FF2B5EF4-FFF2-40B4-BE49-F238E27FC236}">
                <a16:creationId xmlns:a16="http://schemas.microsoft.com/office/drawing/2014/main" id="{54C4280C-C47A-EC68-C557-76BAC5AFAD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4836705"/>
              </p:ext>
            </p:extLst>
          </p:nvPr>
        </p:nvGraphicFramePr>
        <p:xfrm>
          <a:off x="711200" y="1817832"/>
          <a:ext cx="8764736" cy="4657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Asset betas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19</a:t>
            </a:fld>
            <a:endParaRPr lang="nl-NL"/>
          </a:p>
        </p:txBody>
      </p:sp>
      <p:sp>
        <p:nvSpPr>
          <p:cNvPr id="16" name="Afgeronde rechthoek 3">
            <a:extLst>
              <a:ext uri="{FF2B5EF4-FFF2-40B4-BE49-F238E27FC236}">
                <a16:creationId xmlns:a16="http://schemas.microsoft.com/office/drawing/2014/main" id="{C858E973-71B3-D894-59D5-8B87549E3FDF}"/>
              </a:ext>
            </a:extLst>
          </p:cNvPr>
          <p:cNvSpPr/>
          <p:nvPr/>
        </p:nvSpPr>
        <p:spPr>
          <a:xfrm>
            <a:off x="3965701" y="2348880"/>
            <a:ext cx="2286763" cy="41490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nl-NL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 Market 0.93</a:t>
            </a:r>
            <a:endParaRPr lang="nl-U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89EC99-4BDA-1E56-204F-C917CC8404FE}"/>
              </a:ext>
            </a:extLst>
          </p:cNvPr>
          <p:cNvSpPr txBox="1"/>
          <p:nvPr/>
        </p:nvSpPr>
        <p:spPr>
          <a:xfrm>
            <a:off x="711200" y="6475511"/>
            <a:ext cx="3600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Source: Data from Damodaran (2022)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155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8A61CE-6D9E-7B18-0367-09C55388B1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8FCA5E-2706-BA1C-17AF-A2474FC03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536" y="1608138"/>
            <a:ext cx="10160000" cy="990600"/>
          </a:xfrm>
        </p:spPr>
        <p:txBody>
          <a:bodyPr>
            <a:noAutofit/>
          </a:bodyPr>
          <a:lstStyle/>
          <a:p>
            <a:r>
              <a:rPr lang="en-GB" sz="2800" dirty="0"/>
              <a:t>Chapter 13: Cost of capital</a:t>
            </a:r>
            <a:endParaRPr lang="nl-NL" sz="2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4FABC6-EE75-7B9E-A76C-CF5DBC46E5C6}"/>
              </a:ext>
            </a:extLst>
          </p:cNvPr>
          <p:cNvSpPr txBox="1">
            <a:spLocks/>
          </p:cNvSpPr>
          <p:nvPr/>
        </p:nvSpPr>
        <p:spPr>
          <a:xfrm>
            <a:off x="8760296" y="1169114"/>
            <a:ext cx="3225340" cy="648072"/>
          </a:xfrm>
          <a:prstGeom prst="rect">
            <a:avLst/>
          </a:prstGeom>
          <a:solidFill>
            <a:srgbClr val="2683C6"/>
          </a:solidFill>
        </p:spPr>
        <p:txBody>
          <a:bodyPr vert="horz" anchor="t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/>
              <a:t>Part 4: Risk, return and impact</a:t>
            </a:r>
            <a:endParaRPr lang="nl-NL" sz="2000" dirty="0">
              <a:solidFill>
                <a:schemeClr val="bg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5E0DAF-01BF-3CBC-55E4-CC25D15FB64F}"/>
              </a:ext>
            </a:extLst>
          </p:cNvPr>
          <p:cNvSpPr/>
          <p:nvPr/>
        </p:nvSpPr>
        <p:spPr>
          <a:xfrm>
            <a:off x="1828800" y="1600200"/>
            <a:ext cx="10363200" cy="2338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43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Calculating the project cost of capital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20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79376" y="1530417"/>
            <a:ext cx="10535720" cy="492514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Problem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Pharma company X wants to build a new headquarters. It is fully financed with equity. The risk-free rate is 3% and the market risk premium is 4%. What is the project’s cost of capital?</a:t>
            </a:r>
          </a:p>
          <a:p>
            <a:pPr marL="0" indent="0">
              <a:lnSpc>
                <a:spcPct val="150000"/>
              </a:lnSpc>
              <a:buNone/>
            </a:pPr>
            <a:endParaRPr lang="en-GB" sz="20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hteraccolade 1562044386">
            <a:extLst>
              <a:ext uri="{FF2B5EF4-FFF2-40B4-BE49-F238E27FC236}">
                <a16:creationId xmlns:a16="http://schemas.microsoft.com/office/drawing/2014/main" id="{79424506-4987-0075-D46A-26354D9DBF2C}"/>
              </a:ext>
            </a:extLst>
          </p:cNvPr>
          <p:cNvSpPr/>
          <p:nvPr/>
        </p:nvSpPr>
        <p:spPr>
          <a:xfrm>
            <a:off x="9827638" y="7593549"/>
            <a:ext cx="144462" cy="485775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154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Calculating the project cost of capital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21</a:t>
            </a:fld>
            <a:endParaRPr lang="nl-N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551384" y="1516698"/>
                <a:ext cx="10585176" cy="4925144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000" b="1" dirty="0">
                    <a:latin typeface="Arial" charset="0"/>
                    <a:ea typeface="Arial" charset="0"/>
                    <a:cs typeface="Arial" charset="0"/>
                  </a:rPr>
                  <a:t>Problem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GB" sz="2000" dirty="0">
                    <a:latin typeface="Arial" charset="0"/>
                    <a:ea typeface="Arial" charset="0"/>
                    <a:cs typeface="Arial" charset="0"/>
                  </a:rPr>
                  <a:t>Pharma company X wants to build a new headquarters. It is fully financed with equity. The risk-free rate is 3% and the market risk premium is 4%. What is the project’s cost of capital?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GB" sz="2000" b="1" dirty="0">
                    <a:latin typeface="Arial" charset="0"/>
                    <a:ea typeface="Arial" charset="0"/>
                    <a:cs typeface="Arial" charset="0"/>
                  </a:rPr>
                  <a:t>Solution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GB" sz="2000" dirty="0">
                    <a:latin typeface="Arial" charset="0"/>
                    <a:ea typeface="Arial" charset="0"/>
                    <a:cs typeface="Arial" charset="0"/>
                  </a:rPr>
                  <a:t>Since it’s a real estate project, we take the real estate asset beta of 0.58 instead of the pharma beta of 0.97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GB" sz="2000" dirty="0">
                    <a:latin typeface="Arial" charset="0"/>
                    <a:ea typeface="Arial" charset="0"/>
                    <a:cs typeface="Arial" charset="0"/>
                  </a:rPr>
                  <a:t>Since the project is fully-equity financed we use the unlevered beta: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𝑢</m:t>
                          </m:r>
                        </m:sub>
                      </m:sSub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𝐸</m:t>
                          </m:r>
                        </m:sub>
                      </m:sSub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𝑓</m:t>
                          </m:r>
                        </m:sub>
                      </m:sSub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𝛽</m:t>
                          </m:r>
                        </m:e>
                        <m:sub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∙</m:t>
                      </m:r>
                      <m:d>
                        <m:dPr>
                          <m:ctrlP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𝑀𝐾𝑇</m:t>
                                  </m:r>
                                </m:sub>
                              </m:sSub>
                            </m:e>
                          </m:d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=3%+0.58∙4%=</m:t>
                      </m:r>
                      <m:r>
                        <a:rPr lang="en-GB" sz="2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𝟓</m:t>
                      </m:r>
                      <m:r>
                        <a:rPr lang="en-GB" sz="2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.</m:t>
                      </m:r>
                      <m:r>
                        <a:rPr lang="en-GB" sz="2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𝟑</m:t>
                      </m:r>
                      <m:r>
                        <a:rPr lang="en-GB" sz="2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%</m:t>
                      </m:r>
                    </m:oMath>
                  </m:oMathPara>
                </a14:m>
                <a:endParaRPr lang="en-GB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GB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GB" sz="2000" dirty="0">
                  <a:latin typeface="Arial" charset="0"/>
                  <a:ea typeface="Arial" charset="0"/>
                  <a:cs typeface="Arial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0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551384" y="1516698"/>
                <a:ext cx="10585176" cy="4925144"/>
              </a:xfrm>
              <a:blipFill>
                <a:blip r:embed="rId2"/>
                <a:stretch>
                  <a:fillRect l="-6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hteraccolade 1562044386">
            <a:extLst>
              <a:ext uri="{FF2B5EF4-FFF2-40B4-BE49-F238E27FC236}">
                <a16:creationId xmlns:a16="http://schemas.microsoft.com/office/drawing/2014/main" id="{79424506-4987-0075-D46A-26354D9DBF2C}"/>
              </a:ext>
            </a:extLst>
          </p:cNvPr>
          <p:cNvSpPr/>
          <p:nvPr/>
        </p:nvSpPr>
        <p:spPr>
          <a:xfrm>
            <a:off x="9827638" y="7593549"/>
            <a:ext cx="144462" cy="485775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345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Adjusted cost of equity capital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22</a:t>
            </a:fld>
            <a:endParaRPr lang="nl-N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48867" y="1628800"/>
                <a:ext cx="10984383" cy="5112702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Arial" charset="0"/>
                    <a:ea typeface="Arial" charset="0"/>
                    <a:cs typeface="Arial" charset="0"/>
                  </a:rPr>
                  <a:t>There is empirical evidence that S and E affect the cost of equity and the cost of debt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GB" sz="1600" dirty="0">
                    <a:latin typeface="Arial" charset="0"/>
                    <a:ea typeface="Arial" charset="0"/>
                    <a:cs typeface="Arial" charset="0"/>
                  </a:rPr>
                  <a:t>Companies with better sustainability scores tend to have cheaper financing and better access to finance</a:t>
                </a:r>
              </a:p>
              <a:p>
                <a:pPr lvl="1">
                  <a:lnSpc>
                    <a:spcPct val="150000"/>
                  </a:lnSpc>
                </a:pPr>
                <a:endParaRPr lang="en-GB" sz="300" baseline="30000" dirty="0">
                  <a:latin typeface="Arial" charset="0"/>
                  <a:ea typeface="Arial" charset="0"/>
                  <a:cs typeface="Arial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Companies with better sustainability performance have lower betas for social risk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1100" i="1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𝛽</m:t>
                        </m:r>
                      </m:e>
                      <m:sub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  <m:sup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𝑆𝐹</m:t>
                        </m:r>
                      </m:sup>
                    </m:sSubSup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and/or environmental risk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1100" i="1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𝛽</m:t>
                        </m:r>
                      </m:e>
                      <m:sub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  <m:sup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𝑆𝐹</m:t>
                        </m:r>
                      </m:sup>
                    </m:sSubSup>
                  </m:oMath>
                </a14:m>
                <a:endParaRPr lang="en-US" sz="1800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GB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Adjusted cost of equity capital: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GB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𝑓</m:t>
                        </m:r>
                      </m:sub>
                    </m:sSub>
                    <m:r>
                      <a:rPr lang="en-GB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sSubSup>
                      <m:sSubSupPr>
                        <m:ctrlP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𝛽</m:t>
                        </m:r>
                      </m:e>
                      <m:sub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  <m:sup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𝑀𝐾𝑇</m:t>
                        </m:r>
                      </m:sup>
                    </m:sSubSup>
                    <m:r>
                      <a:rPr lang="en-GB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∙</m:t>
                    </m:r>
                    <m:sSub>
                      <m:sSubPr>
                        <m:ctrlP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𝑅𝑃</m:t>
                        </m:r>
                      </m:e>
                      <m:sub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𝑀𝐾𝑇</m:t>
                        </m:r>
                      </m:sub>
                    </m:sSub>
                    <m:r>
                      <a:rPr lang="en-GB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sSubSup>
                      <m:sSubSupPr>
                        <m:ctrlP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𝛽</m:t>
                        </m:r>
                      </m:e>
                      <m:sub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  <m:sup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𝑆𝐹</m:t>
                        </m:r>
                      </m:sup>
                    </m:sSubSup>
                    <m:r>
                      <a:rPr lang="en-GB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∙</m:t>
                    </m:r>
                    <m:sSub>
                      <m:sSubPr>
                        <m:ctrlP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𝑅𝑃</m:t>
                        </m:r>
                      </m:e>
                      <m:sub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𝑆𝐹</m:t>
                        </m:r>
                      </m:sub>
                    </m:sSub>
                    <m:r>
                      <a:rPr lang="en-GB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sSubSup>
                      <m:sSubSupPr>
                        <m:ctrlP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𝛽</m:t>
                        </m:r>
                      </m:e>
                      <m:sub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  <m:sup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𝐸𝐹</m:t>
                        </m:r>
                      </m:sup>
                    </m:sSubSup>
                    <m:r>
                      <a:rPr lang="en-GB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∙</m:t>
                    </m:r>
                    <m:sSub>
                      <m:sSubPr>
                        <m:ctrlP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𝑅𝑃</m:t>
                        </m:r>
                      </m:e>
                      <m:sub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𝐸𝐹</m:t>
                        </m:r>
                      </m:sub>
                    </m:sSub>
                  </m:oMath>
                </a14:m>
                <a:endParaRPr lang="en-GB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GB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𝑅𝑃</m:t>
                    </m:r>
                  </m:oMath>
                </a14:m>
                <a:r>
                  <a:rPr lang="en-GB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risk premium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challenge is to estimate company betas for </a:t>
                </a:r>
                <a:br>
                  <a:rPr lang="en-GB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</a:br>
                <a:r>
                  <a:rPr lang="en-GB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social and environmental risk</a:t>
                </a:r>
              </a:p>
              <a:p>
                <a:pPr>
                  <a:lnSpc>
                    <a:spcPct val="150000"/>
                  </a:lnSpc>
                </a:pPr>
                <a:endParaRPr lang="en-US" sz="1800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48867" y="1628800"/>
                <a:ext cx="10984383" cy="5112702"/>
              </a:xfrm>
              <a:blipFill>
                <a:blip r:embed="rId2"/>
                <a:stretch>
                  <a:fillRect l="-57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3847291D-E049-74D7-214D-3434B6E6701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8411666"/>
                  </p:ext>
                </p:extLst>
              </p:nvPr>
            </p:nvGraphicFramePr>
            <p:xfrm>
              <a:off x="8256240" y="4527611"/>
              <a:ext cx="3528392" cy="180020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732779">
                      <a:extLst>
                        <a:ext uri="{9D8B030D-6E8A-4147-A177-3AD203B41FA5}">
                          <a16:colId xmlns:a16="http://schemas.microsoft.com/office/drawing/2014/main" val="1292468674"/>
                        </a:ext>
                      </a:extLst>
                    </a:gridCol>
                    <a:gridCol w="1795613">
                      <a:extLst>
                        <a:ext uri="{9D8B030D-6E8A-4147-A177-3AD203B41FA5}">
                          <a16:colId xmlns:a16="http://schemas.microsoft.com/office/drawing/2014/main" val="4051716492"/>
                        </a:ext>
                      </a:extLst>
                    </a:gridCol>
                  </a:tblGrid>
                  <a:tr h="600067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Type of risk premium</a:t>
                          </a:r>
                          <a:endParaRPr lang="en-GB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Risk premium</a:t>
                          </a:r>
                          <a:br>
                            <a:rPr lang="en-GB" sz="1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</a:br>
                          <a:r>
                            <a:rPr lang="en-GB" sz="1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(in %)</a:t>
                          </a:r>
                          <a:endParaRPr lang="en-GB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07358642"/>
                      </a:ext>
                    </a:extLst>
                  </a:tr>
                  <a:tr h="600067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Social risk premium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4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𝑹𝑷</m:t>
                                  </m:r>
                                </m:e>
                                <m:sub>
                                  <m:r>
                                    <a:rPr lang="en-GB" sz="1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𝑺𝑭</m:t>
                                  </m:r>
                                </m:sub>
                              </m:sSub>
                            </m:oMath>
                          </a14:m>
                          <a:endParaRPr lang="en-GB" sz="1400" b="1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1% - 1.5%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10312821"/>
                      </a:ext>
                    </a:extLst>
                  </a:tr>
                  <a:tr h="600067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Environmental risk premium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4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𝑹𝑷</m:t>
                                  </m:r>
                                </m:e>
                                <m:sub>
                                  <m:r>
                                    <a:rPr lang="en-US" sz="14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𝑬</m:t>
                                  </m:r>
                                  <m:r>
                                    <a:rPr lang="en-GB" sz="1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𝑭</m:t>
                                  </m:r>
                                </m:sub>
                              </m:sSub>
                            </m:oMath>
                          </a14:m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1.9%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051620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3847291D-E049-74D7-214D-3434B6E6701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8411666"/>
                  </p:ext>
                </p:extLst>
              </p:nvPr>
            </p:nvGraphicFramePr>
            <p:xfrm>
              <a:off x="8256240" y="4527611"/>
              <a:ext cx="3528392" cy="180020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732779">
                      <a:extLst>
                        <a:ext uri="{9D8B030D-6E8A-4147-A177-3AD203B41FA5}">
                          <a16:colId xmlns:a16="http://schemas.microsoft.com/office/drawing/2014/main" val="1292468674"/>
                        </a:ext>
                      </a:extLst>
                    </a:gridCol>
                    <a:gridCol w="1795613">
                      <a:extLst>
                        <a:ext uri="{9D8B030D-6E8A-4147-A177-3AD203B41FA5}">
                          <a16:colId xmlns:a16="http://schemas.microsoft.com/office/drawing/2014/main" val="4051716492"/>
                        </a:ext>
                      </a:extLst>
                    </a:gridCol>
                  </a:tblGrid>
                  <a:tr h="600067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Type of risk premium</a:t>
                          </a:r>
                          <a:endParaRPr lang="en-GB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Risk premium</a:t>
                          </a:r>
                          <a:br>
                            <a:rPr lang="en-GB" sz="1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</a:br>
                          <a:r>
                            <a:rPr lang="en-GB" sz="1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(in %)</a:t>
                          </a:r>
                          <a:endParaRPr lang="en-GB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07358642"/>
                      </a:ext>
                    </a:extLst>
                  </a:tr>
                  <a:tr h="600067">
                    <a:tc>
                      <a:txBody>
                        <a:bodyPr/>
                        <a:lstStyle/>
                        <a:p>
                          <a:endParaRPr lang="nl-US"/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730" t="-102128" r="-103650" b="-1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1% - 1.5%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10312821"/>
                      </a:ext>
                    </a:extLst>
                  </a:tr>
                  <a:tr h="600067">
                    <a:tc>
                      <a:txBody>
                        <a:bodyPr/>
                        <a:lstStyle/>
                        <a:p>
                          <a:endParaRPr lang="nl-US"/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730" t="-197917" r="-103650" b="-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2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1.9%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051620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318632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Estimating social and environmental betas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23</a:t>
            </a:fld>
            <a:endParaRPr lang="nl-N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66645" y="1516698"/>
                <a:ext cx="11017224" cy="5224670"/>
              </a:xfrm>
            </p:spPr>
            <p:txBody>
              <a:bodyPr>
                <a:normAutofit fontScale="925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challenge is to estimate company betas for social and environmental risk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GB" sz="1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We cannot derive historical betas like those for the market risk, as there is no reliable history of the social and environmental index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GB" sz="1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 comprehensive approach is a value-based approach using estimates for </a:t>
                </a:r>
                <a14:m>
                  <m:oMath xmlns:m="http://schemas.openxmlformats.org/officeDocument/2006/math">
                    <m:r>
                      <a:rPr lang="en-GB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𝑆𝑉</m:t>
                    </m:r>
                  </m:oMath>
                </a14:m>
                <a:r>
                  <a:rPr lang="en-GB" sz="1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𝐸𝑉</m:t>
                    </m:r>
                  </m:oMath>
                </a14:m>
                <a:r>
                  <a:rPr lang="en-GB" sz="1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based on material social and environmental factors</a:t>
                </a:r>
              </a:p>
              <a:p>
                <a:pPr>
                  <a:lnSpc>
                    <a:spcPct val="150000"/>
                  </a:lnSpc>
                </a:pPr>
                <a:endParaRPr lang="en-GB" sz="1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GB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𝑆𝑉</m:t>
                    </m:r>
                  </m:oMath>
                </a14:m>
                <a:r>
                  <a:rPr lang="en-GB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𝐸𝑉</m:t>
                    </m:r>
                  </m:oMath>
                </a14:m>
                <a:r>
                  <a:rPr lang="en-GB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are negatively related to the social and environmental betas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GB" sz="15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Negative values for </a:t>
                </a:r>
                <a14:m>
                  <m:oMath xmlns:m="http://schemas.openxmlformats.org/officeDocument/2006/math">
                    <m:r>
                      <a:rPr lang="en-GB" sz="1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𝑆𝑉</m:t>
                    </m:r>
                  </m:oMath>
                </a14:m>
                <a:r>
                  <a:rPr lang="en-GB" sz="15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𝐸𝑉</m:t>
                    </m:r>
                  </m:oMath>
                </a14:m>
                <a:r>
                  <a:rPr lang="en-GB" sz="15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indicate that a company causes social and environmental problems, meaning it</a:t>
                </a:r>
                <a:r>
                  <a:rPr lang="en-GB" sz="15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15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is exposed to social and environmental risks, which implies a positive beta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700" i="1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GB" sz="1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𝛽</m:t>
                        </m:r>
                      </m:e>
                      <m:sub>
                        <m:r>
                          <a:rPr lang="en-GB" sz="1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  <m:sup>
                        <m:r>
                          <a:rPr lang="en-GB" sz="1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𝑆𝐹</m:t>
                        </m:r>
                      </m:sup>
                    </m:sSubSup>
                    <m:r>
                      <a:rPr lang="en-GB" sz="1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, </m:t>
                    </m:r>
                    <m:sSubSup>
                      <m:sSubSupPr>
                        <m:ctrlPr>
                          <a:rPr lang="en-GB" sz="700" i="1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GB" sz="1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𝛽</m:t>
                        </m:r>
                      </m:e>
                      <m:sub>
                        <m:r>
                          <a:rPr lang="en-GB" sz="1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  <m:sup>
                        <m:r>
                          <a:rPr lang="en-GB" sz="1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𝐸𝐹</m:t>
                        </m:r>
                      </m:sup>
                    </m:sSubSup>
                    <m:r>
                      <a:rPr lang="en-GB" sz="1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&gt;0</m:t>
                    </m:r>
                  </m:oMath>
                </a14:m>
                <a:endParaRPr lang="en-GB" sz="15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GB" sz="15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Positive values for </a:t>
                </a:r>
                <a14:m>
                  <m:oMath xmlns:m="http://schemas.openxmlformats.org/officeDocument/2006/math">
                    <m:r>
                      <a:rPr lang="en-GB" sz="1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𝑆𝑉</m:t>
                    </m:r>
                  </m:oMath>
                </a14:m>
                <a:r>
                  <a:rPr lang="en-GB" sz="15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𝐸𝑉</m:t>
                    </m:r>
                  </m:oMath>
                </a14:m>
                <a:r>
                  <a:rPr lang="en-GB" sz="15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show that a company contributes to solving social and environmental challenges, implying a negative beta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700" i="1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GB" sz="1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𝛽</m:t>
                        </m:r>
                      </m:e>
                      <m:sub>
                        <m:r>
                          <a:rPr lang="en-GB" sz="1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  <m:sup>
                        <m:r>
                          <a:rPr lang="en-GB" sz="1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𝑆𝐹</m:t>
                        </m:r>
                      </m:sup>
                    </m:sSubSup>
                    <m:r>
                      <a:rPr lang="en-GB" sz="1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, </m:t>
                    </m:r>
                    <m:sSubSup>
                      <m:sSubSupPr>
                        <m:ctrlPr>
                          <a:rPr lang="en-GB" sz="700" i="1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GB" sz="1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𝛽</m:t>
                        </m:r>
                      </m:e>
                      <m:sub>
                        <m:r>
                          <a:rPr lang="en-GB" sz="1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  <m:sup>
                        <m:r>
                          <a:rPr lang="en-GB" sz="1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𝐸𝐹</m:t>
                        </m:r>
                      </m:sup>
                    </m:sSubSup>
                    <m:r>
                      <a:rPr lang="en-GB" sz="1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&lt;0</m:t>
                    </m:r>
                  </m:oMath>
                </a14:m>
                <a:endParaRPr lang="en-US" sz="15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endParaRPr lang="en-US" sz="1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 pragmatic method to gauge the effect of a company’s social and environmental risks on its financial risk-profile is to relate </a:t>
                </a:r>
                <a14:m>
                  <m:oMath xmlns:m="http://schemas.openxmlformats.org/officeDocument/2006/math"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𝑆𝑉</m:t>
                    </m:r>
                  </m:oMath>
                </a14:m>
                <a:r>
                  <a:rPr lang="en-GB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𝐸𝑉</m:t>
                    </m:r>
                  </m:oMath>
                </a14:m>
                <a:r>
                  <a:rPr lang="en-GB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𝐹𝑉</m:t>
                    </m:r>
                  </m:oMath>
                </a14:m>
                <a:endParaRPr lang="en-US" sz="18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200000"/>
                  </a:lnSpc>
                  <a:spcBef>
                    <a:spcPts val="0"/>
                  </a:spcBef>
                  <a:buNone/>
                </a:pPr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			</a:t>
                </a:r>
                <a:r>
                  <a:rPr lang="en-GB" sz="2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Factor betas: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200" i="1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GB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𝛽</m:t>
                        </m:r>
                      </m:e>
                      <m:sub>
                        <m:r>
                          <a:rPr lang="en-GB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  <m:sup>
                        <m:r>
                          <a:rPr lang="en-GB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𝑆𝐹</m:t>
                        </m:r>
                      </m:sup>
                    </m:sSubSup>
                    <m:r>
                      <a:rPr lang="en-GB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=−</m:t>
                    </m:r>
                    <m:f>
                      <m:fPr>
                        <m:ctrlPr>
                          <a:rPr lang="en-GB" sz="2200" i="1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𝑆𝑉</m:t>
                        </m:r>
                      </m:num>
                      <m:den>
                        <m:r>
                          <a:rPr lang="en-GB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𝐹𝑉</m:t>
                        </m:r>
                      </m:den>
                    </m:f>
                    <m:r>
                      <a:rPr lang="en-GB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 </m:t>
                    </m:r>
                    <m:r>
                      <m:rPr>
                        <m:nor/>
                      </m:rPr>
                      <a:rPr lang="en-US" sz="22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 </m:t>
                    </m:r>
                    <m:r>
                      <m:rPr>
                        <m:nor/>
                      </m:rPr>
                      <a: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rPr>
                      <m:t>and</m:t>
                    </m:r>
                    <m:r>
                      <m:rPr>
                        <m:nor/>
                      </m:rPr>
                      <a:rPr lang="en-US" sz="2200" b="0" i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rPr>
                      <m:t>  </m:t>
                    </m:r>
                    <m:r>
                      <a:rPr lang="en-GB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 </m:t>
                    </m:r>
                    <m:sSubSup>
                      <m:sSubSupPr>
                        <m:ctrlPr>
                          <a:rPr lang="en-GB" sz="2200" i="1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GB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𝛽</m:t>
                        </m:r>
                      </m:e>
                      <m:sub>
                        <m:r>
                          <a:rPr lang="en-GB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  <m:sup>
                        <m:r>
                          <a:rPr lang="en-GB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𝐸𝐹</m:t>
                        </m:r>
                      </m:sup>
                    </m:sSubSup>
                    <m:r>
                      <a:rPr lang="en-GB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=−</m:t>
                    </m:r>
                    <m:f>
                      <m:fPr>
                        <m:ctrlPr>
                          <a:rPr lang="en-GB" sz="2200" i="1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𝐸𝑉</m:t>
                        </m:r>
                      </m:num>
                      <m:den>
                        <m:r>
                          <a:rPr lang="en-GB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𝐹𝑉</m:t>
                        </m:r>
                      </m:den>
                    </m:f>
                  </m:oMath>
                </a14:m>
                <a:endParaRPr lang="en-US" sz="22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1800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66645" y="1516698"/>
                <a:ext cx="11017224" cy="522467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48007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Alternatives for estimating social and environmental betas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24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16864" y="1516698"/>
            <a:ext cx="11039776" cy="49366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 data are not available to perform a complete calculation of SV and EV, you can make ad hoc assessments of the factor betas according to S and E exposures</a:t>
            </a:r>
          </a:p>
          <a:p>
            <a:pPr>
              <a:lnSpc>
                <a:spcPct val="150000"/>
              </a:lnSpc>
            </a:pPr>
            <a:endParaRPr lang="en-GB" sz="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Another approach uses ESG ratings: </a:t>
            </a:r>
          </a:p>
          <a:p>
            <a:pPr lvl="1">
              <a:lnSpc>
                <a:spcPct val="150000"/>
              </a:lnSpc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Low S and E scores indicate poor performance and higher exposure to S and E risks, so high betas, and vice versa: high S and E scores lead to low or even negative betas</a:t>
            </a:r>
          </a:p>
          <a:p>
            <a:pPr lvl="1">
              <a:lnSpc>
                <a:spcPct val="150000"/>
              </a:lnSpc>
            </a:pP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Given availability ESG ratings, this method is tempting</a:t>
            </a: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endParaRPr lang="en-GB" sz="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But ESG ratings have several drawbacks</a:t>
            </a:r>
          </a:p>
          <a:p>
            <a:pPr lvl="1">
              <a:lnSpc>
                <a:spcPct val="150000"/>
              </a:lnSpc>
            </a:pP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ESG ratings cannot be compared across industries</a:t>
            </a:r>
          </a:p>
          <a:p>
            <a:pPr lvl="1">
              <a:lnSpc>
                <a:spcPct val="150000"/>
              </a:lnSpc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universal framework </a:t>
            </a: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define which 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ESG risks are material and should therefore be included</a:t>
            </a:r>
          </a:p>
          <a:p>
            <a:pPr lvl="1">
              <a:lnSpc>
                <a:spcPct val="150000"/>
              </a:lnSpc>
            </a:pP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Ratings only measure inward impact (single materiality) and not </a:t>
            </a:r>
            <a:r>
              <a:rPr lang="en-GB" sz="1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outword</a:t>
            </a: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impact (double materiality)</a:t>
            </a: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8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4296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Adjusted cost of debt capital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25</a:t>
            </a:fld>
            <a:endParaRPr lang="nl-N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35360" y="1628800"/>
                <a:ext cx="11735296" cy="4853207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There is also evidence that sustainability concerns lead to higher cost of debt capital (</a:t>
                </a:r>
                <a:r>
                  <a:rPr lang="en-GB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Chava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2014)</a:t>
                </a:r>
                <a:endParaRPr lang="en-GB" sz="2000" baseline="30000" dirty="0">
                  <a:latin typeface="Arial" charset="0"/>
                  <a:cs typeface="Arial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GB" sz="1800" baseline="30000" dirty="0">
                    <a:effectLst/>
                    <a:latin typeface="Arial" charset="0"/>
                    <a:ea typeface="Calibri" panose="020F0502020204030204" pitchFamily="34" charset="0"/>
                    <a:cs typeface="Arial" charset="0"/>
                  </a:rPr>
                  <a:t>	</a:t>
                </a:r>
                <a:r>
                  <a:rPr lang="en-GB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Adjusted cost of debt capital: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𝐷</m:t>
                        </m:r>
                      </m:sub>
                    </m:sSub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𝑦</m:t>
                    </m:r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𝑃𝐷</m:t>
                    </m:r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∙</m:t>
                    </m:r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𝐿𝐺𝐷</m:t>
                    </m:r>
                  </m:oMath>
                </a14:m>
                <a:endParaRPr lang="en-US" sz="1800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500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en-GB" sz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Sustainability risks can increase the probability of default </a:t>
                </a:r>
                <a14:m>
                  <m:oMath xmlns:m="http://schemas.openxmlformats.org/officeDocument/2006/math">
                    <m:r>
                      <a:rPr lang="en-GB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𝑃𝐷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, </a:t>
                </a:r>
                <a:r>
                  <a:rPr lang="en-US" sz="2000" dirty="0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which translates to a higher contractual interest rate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𝑦</m:t>
                    </m:r>
                  </m:oMath>
                </a14:m>
                <a:endParaRPr lang="en-US" sz="2000" dirty="0">
                  <a:latin typeface="Arial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GB" sz="17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Example: ING’s sustainability linked loan with Philips in 2017 (see next slide)</a:t>
                </a:r>
              </a:p>
              <a:p>
                <a:pPr lvl="1">
                  <a:lnSpc>
                    <a:spcPct val="150000"/>
                  </a:lnSpc>
                </a:pPr>
                <a:endParaRPr lang="en-GB" sz="5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en-GB" sz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adjustment for sustainability risks is small for investment grade debt, while ri</a:t>
                </a:r>
                <a:r>
                  <a:rPr lang="en-GB" sz="2000" dirty="0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skier junk bonds can have bigger adjustments</a:t>
                </a:r>
              </a:p>
              <a:p>
                <a:pPr>
                  <a:lnSpc>
                    <a:spcPct val="150000"/>
                  </a:lnSpc>
                </a:pPr>
                <a:endParaRPr lang="en-US" sz="2000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35360" y="1628800"/>
                <a:ext cx="11735296" cy="485320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71479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E5EF8-1ED2-38F6-4105-014144876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Loan</a:t>
            </a:r>
            <a:r>
              <a:rPr lang="nl-NL" dirty="0"/>
              <a:t> facility </a:t>
            </a:r>
            <a:r>
              <a:rPr lang="nl-NL" dirty="0" err="1"/>
              <a:t>to</a:t>
            </a:r>
            <a:r>
              <a:rPr lang="nl-NL" dirty="0"/>
              <a:t> Philips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1C00315-5314-8491-FDFA-1A304ECA6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26</a:t>
            </a:fld>
            <a:endParaRPr lang="nl-NL"/>
          </a:p>
        </p:txBody>
      </p:sp>
      <p:sp>
        <p:nvSpPr>
          <p:cNvPr id="16" name="Tekstballon: rechthoek met afgeronde hoeken 4">
            <a:extLst>
              <a:ext uri="{FF2B5EF4-FFF2-40B4-BE49-F238E27FC236}">
                <a16:creationId xmlns:a16="http://schemas.microsoft.com/office/drawing/2014/main" id="{1CFFED80-879E-B454-BE2B-7376E907FEAF}"/>
              </a:ext>
            </a:extLst>
          </p:cNvPr>
          <p:cNvSpPr/>
          <p:nvPr/>
        </p:nvSpPr>
        <p:spPr>
          <a:xfrm>
            <a:off x="1615848" y="1783098"/>
            <a:ext cx="3320544" cy="1584176"/>
          </a:xfrm>
          <a:prstGeom prst="wedgeRoundRectCallout">
            <a:avLst>
              <a:gd name="adj1" fmla="val -8006"/>
              <a:gd name="adj2" fmla="val 6185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B3ABCE86-CDEF-C9ED-6BF5-310D2752A1CB}"/>
              </a:ext>
            </a:extLst>
          </p:cNvPr>
          <p:cNvSpPr/>
          <p:nvPr/>
        </p:nvSpPr>
        <p:spPr>
          <a:xfrm>
            <a:off x="2567608" y="3643559"/>
            <a:ext cx="144016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inhoud 7">
            <a:extLst>
              <a:ext uri="{FF2B5EF4-FFF2-40B4-BE49-F238E27FC236}">
                <a16:creationId xmlns:a16="http://schemas.microsoft.com/office/drawing/2014/main" id="{5684BE55-693A-B472-70A1-10F7697B827A}"/>
              </a:ext>
            </a:extLst>
          </p:cNvPr>
          <p:cNvSpPr txBox="1">
            <a:spLocks/>
          </p:cNvSpPr>
          <p:nvPr/>
        </p:nvSpPr>
        <p:spPr>
          <a:xfrm>
            <a:off x="4225005" y="4551682"/>
            <a:ext cx="3573228" cy="184027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x-none" sz="1400">
              <a:latin typeface="Arial"/>
              <a:cs typeface="Arial"/>
            </a:endParaRPr>
          </a:p>
          <a:p>
            <a:pPr marL="109728">
              <a:lnSpc>
                <a:spcPct val="130000"/>
              </a:lnSpc>
            </a:pPr>
            <a:r>
              <a:rPr lang="en-GB" sz="1400" dirty="0">
                <a:latin typeface="Arial"/>
                <a:cs typeface="Arial"/>
              </a:rPr>
              <a:t>If sustainability performance up, interest rate goes down (and vice versa)</a:t>
            </a:r>
          </a:p>
          <a:p>
            <a:pPr lvl="1">
              <a:lnSpc>
                <a:spcPct val="130000"/>
              </a:lnSpc>
              <a:buFont typeface="Wingdings" charset="2"/>
              <a:buChar char="Ø"/>
            </a:pPr>
            <a:r>
              <a:rPr lang="en-GB" sz="1400" dirty="0">
                <a:latin typeface="Arial"/>
                <a:cs typeface="Arial"/>
              </a:rPr>
              <a:t> Measured by </a:t>
            </a:r>
            <a:r>
              <a:rPr lang="en-GB" sz="1400" dirty="0" err="1">
                <a:latin typeface="Arial"/>
                <a:cs typeface="Arial"/>
              </a:rPr>
              <a:t>Sustainalytics</a:t>
            </a:r>
            <a:endParaRPr lang="en-GB" sz="1400" dirty="0">
              <a:latin typeface="Arial"/>
              <a:cs typeface="Arial"/>
            </a:endParaRPr>
          </a:p>
          <a:p>
            <a:pPr lvl="1">
              <a:lnSpc>
                <a:spcPct val="130000"/>
              </a:lnSpc>
              <a:buFont typeface="Wingdings" charset="2"/>
              <a:buChar char="Ø"/>
            </a:pPr>
            <a:r>
              <a:rPr lang="en-GB" sz="1400" dirty="0">
                <a:latin typeface="Arial"/>
                <a:cs typeface="Arial"/>
              </a:rPr>
              <a:t> Up to 5-10% of credit spread</a:t>
            </a:r>
            <a:br>
              <a:rPr lang="en-GB" sz="1400" dirty="0">
                <a:latin typeface="Arial"/>
                <a:cs typeface="Arial"/>
              </a:rPr>
            </a:br>
            <a:r>
              <a:rPr lang="en-GB" sz="1400" dirty="0">
                <a:latin typeface="Arial"/>
                <a:cs typeface="Arial"/>
              </a:rPr>
              <a:t>(if spread 50 bps -&gt; 2 to 5 bps)</a:t>
            </a:r>
            <a:endParaRPr lang="x-none" sz="1400" dirty="0">
              <a:latin typeface="Arial"/>
              <a:cs typeface="Arial"/>
            </a:endParaRPr>
          </a:p>
        </p:txBody>
      </p:sp>
      <p:sp>
        <p:nvSpPr>
          <p:cNvPr id="19" name="Tijdelijke aanduiding voor inhoud 7">
            <a:extLst>
              <a:ext uri="{FF2B5EF4-FFF2-40B4-BE49-F238E27FC236}">
                <a16:creationId xmlns:a16="http://schemas.microsoft.com/office/drawing/2014/main" id="{B10C5FB9-DE99-A9F9-365A-2EB29063FC15}"/>
              </a:ext>
            </a:extLst>
          </p:cNvPr>
          <p:cNvSpPr txBox="1">
            <a:spLocks/>
          </p:cNvSpPr>
          <p:nvPr/>
        </p:nvSpPr>
        <p:spPr>
          <a:xfrm>
            <a:off x="1601283" y="1770477"/>
            <a:ext cx="3320544" cy="1656184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lnSpc>
                <a:spcPct val="130000"/>
              </a:lnSpc>
              <a:buNone/>
            </a:pPr>
            <a:r>
              <a:rPr lang="en-GB" sz="1400" dirty="0">
                <a:latin typeface="Arial"/>
                <a:cs typeface="Arial"/>
              </a:rPr>
              <a:t>Lead arranger of </a:t>
            </a:r>
            <a:r>
              <a:rPr lang="en-US" sz="1400" dirty="0">
                <a:latin typeface="Arial"/>
                <a:cs typeface="Arial"/>
              </a:rPr>
              <a:t>five-year loan facility</a:t>
            </a:r>
            <a:endParaRPr lang="x-none" sz="1400" dirty="0">
              <a:latin typeface="Arial"/>
              <a:cs typeface="Arial"/>
            </a:endParaRPr>
          </a:p>
          <a:p>
            <a:pPr lvl="1">
              <a:lnSpc>
                <a:spcPct val="130000"/>
              </a:lnSpc>
              <a:buFont typeface="Wingdings" charset="2"/>
              <a:buChar char="Ø"/>
            </a:pPr>
            <a:r>
              <a:rPr lang="nl-NL" sz="1400" dirty="0">
                <a:latin typeface="Arial"/>
                <a:cs typeface="Arial"/>
              </a:rPr>
              <a:t>H</a:t>
            </a:r>
            <a:r>
              <a:rPr lang="en-GB" sz="1400" dirty="0">
                <a:latin typeface="Arial"/>
                <a:cs typeface="Arial"/>
              </a:rPr>
              <a:t>as conducted credit risk assessment; and</a:t>
            </a:r>
          </a:p>
          <a:p>
            <a:pPr lvl="1">
              <a:lnSpc>
                <a:spcPct val="130000"/>
              </a:lnSpc>
              <a:buFont typeface="Wingdings" charset="2"/>
              <a:buChar char="Ø"/>
            </a:pPr>
            <a:r>
              <a:rPr lang="en-GB" sz="1400" dirty="0">
                <a:latin typeface="Arial"/>
                <a:cs typeface="Arial"/>
              </a:rPr>
              <a:t>Acts as sustainability coordinator in loan syndicate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5B37547B-008B-CA16-1C33-2AC83D9F6947}"/>
              </a:ext>
            </a:extLst>
          </p:cNvPr>
          <p:cNvSpPr txBox="1"/>
          <p:nvPr/>
        </p:nvSpPr>
        <p:spPr>
          <a:xfrm>
            <a:off x="2910475" y="3869926"/>
            <a:ext cx="7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1E6F3D1B-EACD-1691-5BFE-FBF922FFD572}"/>
              </a:ext>
            </a:extLst>
          </p:cNvPr>
          <p:cNvSpPr/>
          <p:nvPr/>
        </p:nvSpPr>
        <p:spPr>
          <a:xfrm>
            <a:off x="7798233" y="3643559"/>
            <a:ext cx="144016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F70A839B-8DCF-BCFE-7632-E57969C0EB3D}"/>
              </a:ext>
            </a:extLst>
          </p:cNvPr>
          <p:cNvSpPr txBox="1"/>
          <p:nvPr/>
        </p:nvSpPr>
        <p:spPr>
          <a:xfrm>
            <a:off x="7971528" y="3869926"/>
            <a:ext cx="1093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Philips</a:t>
            </a:r>
          </a:p>
        </p:txBody>
      </p:sp>
      <p:sp>
        <p:nvSpPr>
          <p:cNvPr id="23" name="Pijl: omhoog 8">
            <a:extLst>
              <a:ext uri="{FF2B5EF4-FFF2-40B4-BE49-F238E27FC236}">
                <a16:creationId xmlns:a16="http://schemas.microsoft.com/office/drawing/2014/main" id="{46FA8824-B552-9DCD-7CDF-074F57AAED64}"/>
              </a:ext>
            </a:extLst>
          </p:cNvPr>
          <p:cNvSpPr/>
          <p:nvPr/>
        </p:nvSpPr>
        <p:spPr>
          <a:xfrm rot="5400000">
            <a:off x="5642961" y="2491362"/>
            <a:ext cx="484632" cy="3320544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81DE7C89-F130-A489-A84C-8B070E6D1C65}"/>
              </a:ext>
            </a:extLst>
          </p:cNvPr>
          <p:cNvSpPr txBox="1"/>
          <p:nvPr/>
        </p:nvSpPr>
        <p:spPr>
          <a:xfrm>
            <a:off x="5459287" y="4367016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Loan</a:t>
            </a:r>
            <a:endParaRPr lang="nl-NL" dirty="0"/>
          </a:p>
        </p:txBody>
      </p:sp>
      <p:sp>
        <p:nvSpPr>
          <p:cNvPr id="25" name="Tekstballon: rechthoek met afgeronde hoeken 14">
            <a:extLst>
              <a:ext uri="{FF2B5EF4-FFF2-40B4-BE49-F238E27FC236}">
                <a16:creationId xmlns:a16="http://schemas.microsoft.com/office/drawing/2014/main" id="{A187AEEF-07EC-2430-1688-9F5AC5853389}"/>
              </a:ext>
            </a:extLst>
          </p:cNvPr>
          <p:cNvSpPr/>
          <p:nvPr/>
        </p:nvSpPr>
        <p:spPr>
          <a:xfrm>
            <a:off x="6625305" y="2243758"/>
            <a:ext cx="3320544" cy="1068378"/>
          </a:xfrm>
          <a:prstGeom prst="wedgeRoundRectCallout">
            <a:avLst>
              <a:gd name="adj1" fmla="val -8006"/>
              <a:gd name="adj2" fmla="val 6185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ijdelijke aanduiding voor inhoud 7">
            <a:extLst>
              <a:ext uri="{FF2B5EF4-FFF2-40B4-BE49-F238E27FC236}">
                <a16:creationId xmlns:a16="http://schemas.microsoft.com/office/drawing/2014/main" id="{C264C763-63E5-AA7A-EF84-9718DF548021}"/>
              </a:ext>
            </a:extLst>
          </p:cNvPr>
          <p:cNvSpPr txBox="1">
            <a:spLocks/>
          </p:cNvSpPr>
          <p:nvPr/>
        </p:nvSpPr>
        <p:spPr>
          <a:xfrm>
            <a:off x="6744072" y="2243758"/>
            <a:ext cx="3320544" cy="1080120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lnSpc>
                <a:spcPct val="130000"/>
              </a:lnSpc>
              <a:buNone/>
            </a:pPr>
            <a:r>
              <a:rPr lang="en-GB" sz="1400" dirty="0">
                <a:latin typeface="Arial"/>
                <a:cs typeface="Arial"/>
              </a:rPr>
              <a:t>A lead</a:t>
            </a:r>
            <a:r>
              <a:rPr lang="nl-NL" sz="1400" dirty="0" err="1">
                <a:latin typeface="Arial"/>
                <a:cs typeface="Arial"/>
              </a:rPr>
              <a:t>ing</a:t>
            </a:r>
            <a:r>
              <a:rPr lang="nl-NL" sz="1400" dirty="0">
                <a:latin typeface="Arial"/>
                <a:cs typeface="Arial"/>
              </a:rPr>
              <a:t> </a:t>
            </a:r>
            <a:r>
              <a:rPr lang="nl-NL" sz="1400" dirty="0" err="1">
                <a:latin typeface="Arial"/>
                <a:cs typeface="Arial"/>
              </a:rPr>
              <a:t>sustainable</a:t>
            </a:r>
            <a:r>
              <a:rPr lang="nl-NL" sz="1400" dirty="0">
                <a:latin typeface="Arial"/>
                <a:cs typeface="Arial"/>
              </a:rPr>
              <a:t> corporate</a:t>
            </a:r>
            <a:endParaRPr lang="x-none" sz="1400" dirty="0">
              <a:latin typeface="Arial"/>
              <a:cs typeface="Arial"/>
            </a:endParaRPr>
          </a:p>
          <a:p>
            <a:pPr lvl="1">
              <a:lnSpc>
                <a:spcPct val="130000"/>
              </a:lnSpc>
              <a:buFont typeface="Wingdings" charset="2"/>
              <a:buChar char="Ø"/>
            </a:pPr>
            <a:r>
              <a:rPr lang="nl-NL" sz="1400" dirty="0">
                <a:latin typeface="Arial"/>
                <a:cs typeface="Arial"/>
              </a:rPr>
              <a:t>‘</a:t>
            </a:r>
            <a:r>
              <a:rPr lang="nl-NL" sz="1400" dirty="0" err="1">
                <a:latin typeface="Arial"/>
                <a:cs typeface="Arial"/>
              </a:rPr>
              <a:t>Healthy</a:t>
            </a:r>
            <a:r>
              <a:rPr lang="nl-NL" sz="1400" dirty="0">
                <a:latin typeface="Arial"/>
                <a:cs typeface="Arial"/>
              </a:rPr>
              <a:t> People, </a:t>
            </a:r>
            <a:r>
              <a:rPr lang="nl-NL" sz="1400" dirty="0" err="1">
                <a:latin typeface="Arial"/>
                <a:cs typeface="Arial"/>
              </a:rPr>
              <a:t>Sustainable</a:t>
            </a:r>
            <a:r>
              <a:rPr lang="nl-NL" sz="1400" dirty="0">
                <a:latin typeface="Arial"/>
                <a:cs typeface="Arial"/>
              </a:rPr>
              <a:t> Program’</a:t>
            </a:r>
            <a:endParaRPr lang="en-GB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68153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The cost of social and environmental capital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27</a:t>
            </a:fld>
            <a:endParaRPr lang="nl-N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816864" y="1516698"/>
                <a:ext cx="10463712" cy="5112702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GB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 and E also have their own cost of capital, which tend to be much lower than the cost of financial capital</a:t>
                </a:r>
              </a:p>
              <a:p>
                <a:pPr lvl="1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Low social discount rates imply that current and future generations are treated more or less equally (time preference </a:t>
                </a:r>
                <a14:m>
                  <m:oMath xmlns:m="http://schemas.openxmlformats.org/officeDocument/2006/math">
                    <m:r>
                      <a:rPr lang="en-GB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𝛿</m:t>
                    </m:r>
                    <m:r>
                      <a:rPr lang="en-GB" sz="2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≈</m:t>
                    </m:r>
                    <m:r>
                      <a:rPr lang="en-GB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endParaRPr lang="en-US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endParaRPr lang="en-US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endParaRPr lang="en-US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Use social discount rate for both SV and EV</a:t>
                </a:r>
              </a:p>
              <a:p>
                <a:pPr marL="838190" lvl="1" indent="-380990">
                  <a:lnSpc>
                    <a:spcPct val="150000"/>
                  </a:lnSpc>
                  <a:buSzPct val="50000"/>
                  <a:buFont typeface="Wingdings" panose="05000000000000000000" pitchFamily="2" charset="2"/>
                  <a:buChar char="q"/>
                </a:pP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2% (= 0% + 1.5 * 1.3%) without risk parameter</a:t>
                </a:r>
              </a:p>
              <a:p>
                <a:pPr marL="838190" lvl="1" indent="-380990">
                  <a:lnSpc>
                    <a:spcPct val="150000"/>
                  </a:lnSpc>
                  <a:buSzPct val="50000"/>
                  <a:buFont typeface="Wingdings" panose="05000000000000000000" pitchFamily="2" charset="2"/>
                  <a:buChar char="q"/>
                </a:pP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2.2% (= 0% + 1.5 * 1.3% + 0.2%) with risk parameter</a:t>
                </a:r>
                <a:endParaRPr lang="nl-NL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1800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816864" y="1516698"/>
                <a:ext cx="10463712" cy="5112702"/>
              </a:xfrm>
              <a:blipFill>
                <a:blip r:embed="rId2"/>
                <a:stretch>
                  <a:fillRect l="-12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Afbeelding 4">
            <a:extLst>
              <a:ext uri="{FF2B5EF4-FFF2-40B4-BE49-F238E27FC236}">
                <a16:creationId xmlns:a16="http://schemas.microsoft.com/office/drawing/2014/main" id="{E28CF42F-5B1F-9A3F-80B6-A3354E2C7D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3" t="2373" r="9871" b="21643"/>
          <a:stretch/>
        </p:blipFill>
        <p:spPr>
          <a:xfrm>
            <a:off x="1139230" y="3620497"/>
            <a:ext cx="7986124" cy="110503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C1FA99C-79D3-03C0-9FDF-12B5821C5D36}"/>
              </a:ext>
            </a:extLst>
          </p:cNvPr>
          <p:cNvCxnSpPr>
            <a:cxnSpLocks/>
          </p:cNvCxnSpPr>
          <p:nvPr/>
        </p:nvCxnSpPr>
        <p:spPr>
          <a:xfrm flipH="1">
            <a:off x="8104098" y="3429000"/>
            <a:ext cx="1104848" cy="28803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AC609A3-F22B-A707-8678-6EDE4004E56E}"/>
              </a:ext>
            </a:extLst>
          </p:cNvPr>
          <p:cNvSpPr txBox="1"/>
          <p:nvPr/>
        </p:nvSpPr>
        <p:spPr>
          <a:xfrm>
            <a:off x="9306360" y="3132257"/>
            <a:ext cx="2296582" cy="584775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en-GB" sz="1600" dirty="0">
                <a:latin typeface="Arial" charset="0"/>
                <a:ea typeface="Arial" charset="0"/>
                <a:cs typeface="Arial" charset="0"/>
              </a:rPr>
              <a:t>Growth rate driven by growth in consumption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0D326DD-0A93-36E1-BF6D-3CB0C2E4DC62}"/>
              </a:ext>
            </a:extLst>
          </p:cNvPr>
          <p:cNvCxnSpPr>
            <a:cxnSpLocks/>
          </p:cNvCxnSpPr>
          <p:nvPr/>
        </p:nvCxnSpPr>
        <p:spPr>
          <a:xfrm flipH="1" flipV="1">
            <a:off x="6871787" y="4559672"/>
            <a:ext cx="1007246" cy="7190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849857C-6F91-7283-365F-156FFB1DCF3F}"/>
              </a:ext>
            </a:extLst>
          </p:cNvPr>
          <p:cNvSpPr txBox="1"/>
          <p:nvPr/>
        </p:nvSpPr>
        <p:spPr>
          <a:xfrm>
            <a:off x="7958209" y="4925803"/>
            <a:ext cx="3729855" cy="830997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R</a:t>
            </a:r>
            <a:r>
              <a:rPr lang="en-GB" sz="1600" dirty="0" err="1">
                <a:latin typeface="Arial" charset="0"/>
                <a:ea typeface="Arial" charset="0"/>
                <a:cs typeface="Arial" charset="0"/>
              </a:rPr>
              <a:t>eflects</a:t>
            </a:r>
            <a:r>
              <a:rPr lang="en-GB" sz="1600" dirty="0">
                <a:latin typeface="Arial" charset="0"/>
                <a:ea typeface="Arial" charset="0"/>
                <a:cs typeface="Arial" charset="0"/>
              </a:rPr>
              <a:t> the extreme element of macroeconomic risk of rare disasters or society collapse</a:t>
            </a:r>
          </a:p>
        </p:txBody>
      </p:sp>
    </p:spTree>
    <p:extLst>
      <p:ext uri="{BB962C8B-B14F-4D97-AF65-F5344CB8AC3E}">
        <p14:creationId xmlns:p14="http://schemas.microsoft.com/office/powerpoint/2010/main" val="28317340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Applying the social discount rate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28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16864" y="1516698"/>
            <a:ext cx="10463712" cy="46486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does such a low cost of social and environmental capital mean?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lower cost of capital leads to a higher present value of social and environmental flows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19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nl-NL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8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F62C812-48A0-C87D-B83A-1C930F2E6A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971869"/>
              </p:ext>
            </p:extLst>
          </p:nvPr>
        </p:nvGraphicFramePr>
        <p:xfrm>
          <a:off x="247921" y="2780943"/>
          <a:ext cx="3831855" cy="37269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1616">
                  <a:extLst>
                    <a:ext uri="{9D8B030D-6E8A-4147-A177-3AD203B41FA5}">
                      <a16:colId xmlns:a16="http://schemas.microsoft.com/office/drawing/2014/main" val="2312088114"/>
                    </a:ext>
                  </a:extLst>
                </a:gridCol>
                <a:gridCol w="1150239">
                  <a:extLst>
                    <a:ext uri="{9D8B030D-6E8A-4147-A177-3AD203B41FA5}">
                      <a16:colId xmlns:a16="http://schemas.microsoft.com/office/drawing/2014/main" val="514567371"/>
                    </a:ext>
                  </a:extLst>
                </a:gridCol>
              </a:tblGrid>
              <a:tr h="437598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Medtech company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 in EUR millions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7280406"/>
                  </a:ext>
                </a:extLst>
              </a:tr>
              <a:tr h="29360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Financial flows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42343690"/>
                  </a:ext>
                </a:extLst>
              </a:tr>
              <a:tr h="29360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cash flows (in EUR millions)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591545"/>
                  </a:ext>
                </a:extLst>
              </a:tr>
              <a:tr h="29360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Discount factor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298989"/>
                  </a:ext>
                </a:extLst>
              </a:tr>
              <a:tr h="29360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Financial value</a:t>
                      </a: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PV </a:t>
                      </a: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EUR millions)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6,818</a:t>
                      </a:r>
                      <a:endParaRPr lang="en-GB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752293"/>
                  </a:ext>
                </a:extLst>
              </a:tr>
              <a:tr h="29360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flows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030862"/>
                  </a:ext>
                </a:extLst>
              </a:tr>
              <a:tr h="29360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Quality life years extended annually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2,000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63258"/>
                  </a:ext>
                </a:extLst>
              </a:tr>
              <a:tr h="29360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Quality life year in EUR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75,000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285911"/>
                  </a:ext>
                </a:extLst>
              </a:tr>
              <a:tr h="363059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social flows (in EUR millions)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111833"/>
                  </a:ext>
                </a:extLst>
              </a:tr>
              <a:tr h="29360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Discount factor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2.2%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150671"/>
                  </a:ext>
                </a:extLst>
              </a:tr>
              <a:tr h="29360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value</a:t>
                      </a: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PV </a:t>
                      </a: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EUR millions)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6,818</a:t>
                      </a:r>
                      <a:endParaRPr lang="en-GB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291225"/>
                  </a:ext>
                </a:extLst>
              </a:tr>
              <a:tr h="283807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Company value (in EUR millions)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13,636</a:t>
                      </a:r>
                      <a:endParaRPr lang="en-GB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36082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EB25415-C003-1F0C-7259-FF53752F2E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901223"/>
              </p:ext>
            </p:extLst>
          </p:nvPr>
        </p:nvGraphicFramePr>
        <p:xfrm>
          <a:off x="6003338" y="2780943"/>
          <a:ext cx="4217258" cy="37438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09519">
                  <a:extLst>
                    <a:ext uri="{9D8B030D-6E8A-4147-A177-3AD203B41FA5}">
                      <a16:colId xmlns:a16="http://schemas.microsoft.com/office/drawing/2014/main" val="2312088114"/>
                    </a:ext>
                  </a:extLst>
                </a:gridCol>
                <a:gridCol w="1107739">
                  <a:extLst>
                    <a:ext uri="{9D8B030D-6E8A-4147-A177-3AD203B41FA5}">
                      <a16:colId xmlns:a16="http://schemas.microsoft.com/office/drawing/2014/main" val="514567371"/>
                    </a:ext>
                  </a:extLst>
                </a:gridCol>
              </a:tblGrid>
              <a:tr h="554058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Oil</a:t>
                      </a: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company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Value in EUR millions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7280406"/>
                  </a:ext>
                </a:extLst>
              </a:tr>
              <a:tr h="28998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Financial flows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42343690"/>
                  </a:ext>
                </a:extLst>
              </a:tr>
              <a:tr h="28998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Annual cash flows (in EUR millions)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591545"/>
                  </a:ext>
                </a:extLst>
              </a:tr>
              <a:tr h="28998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Discount factor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298989"/>
                  </a:ext>
                </a:extLst>
              </a:tr>
              <a:tr h="28998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Financial value</a:t>
                      </a: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PV </a:t>
                      </a: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 EUR millions)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12,121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752293"/>
                  </a:ext>
                </a:extLst>
              </a:tr>
              <a:tr h="28998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Environmental f</a:t>
                      </a: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lows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030862"/>
                  </a:ext>
                </a:extLst>
              </a:tr>
              <a:tr h="28998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Carbon emissions (thousands of tonnes CO</a:t>
                      </a:r>
                      <a:r>
                        <a:rPr lang="en-GB" sz="1100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1,800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63258"/>
                  </a:ext>
                </a:extLst>
              </a:tr>
              <a:tr h="28998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Shadow price of emissions, EUR/tonne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285911"/>
                  </a:ext>
                </a:extLst>
              </a:tr>
              <a:tr h="28998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Annual 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environmental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flows (in EUR millions)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-360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111833"/>
                  </a:ext>
                </a:extLst>
              </a:tr>
              <a:tr h="28998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Discount factor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2.2%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150671"/>
                  </a:ext>
                </a:extLst>
              </a:tr>
              <a:tr h="28998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Environmental value</a:t>
                      </a: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PV </a:t>
                      </a: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 EUR millions)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-16,364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291225"/>
                  </a:ext>
                </a:extLst>
              </a:tr>
              <a:tr h="28998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Company value (in EUR millions)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-4,242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360828"/>
                  </a:ext>
                </a:extLst>
              </a:tr>
            </a:tbl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ACED6C1-32B5-D108-55C7-FBD7A5B5AC55}"/>
              </a:ext>
            </a:extLst>
          </p:cNvPr>
          <p:cNvCxnSpPr>
            <a:cxnSpLocks/>
          </p:cNvCxnSpPr>
          <p:nvPr/>
        </p:nvCxnSpPr>
        <p:spPr>
          <a:xfrm flipH="1" flipV="1">
            <a:off x="3817872" y="6378186"/>
            <a:ext cx="377061" cy="19032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81A8D27-7319-BC38-0866-D844FF450C10}"/>
              </a:ext>
            </a:extLst>
          </p:cNvPr>
          <p:cNvSpPr txBox="1"/>
          <p:nvPr/>
        </p:nvSpPr>
        <p:spPr>
          <a:xfrm>
            <a:off x="4169242" y="6378186"/>
            <a:ext cx="1772970" cy="430887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en-GB" sz="1100" dirty="0">
                <a:latin typeface="Arial" charset="0"/>
                <a:ea typeface="Arial" charset="0"/>
                <a:cs typeface="Arial" charset="0"/>
              </a:rPr>
              <a:t>Positive SV leads to higher company value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87F6AF-7E92-84DD-88F3-CD573CDAB071}"/>
              </a:ext>
            </a:extLst>
          </p:cNvPr>
          <p:cNvSpPr txBox="1"/>
          <p:nvPr/>
        </p:nvSpPr>
        <p:spPr>
          <a:xfrm>
            <a:off x="10308024" y="6372181"/>
            <a:ext cx="1712392" cy="430887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en-GB" sz="1100" dirty="0">
                <a:latin typeface="Arial" charset="0"/>
                <a:ea typeface="Arial" charset="0"/>
                <a:cs typeface="Arial" charset="0"/>
              </a:rPr>
              <a:t>Negative EV leads to lower company value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ABEAB20-679E-524C-688C-FE82E4A5A3C5}"/>
              </a:ext>
            </a:extLst>
          </p:cNvPr>
          <p:cNvCxnSpPr>
            <a:cxnSpLocks/>
            <a:stCxn id="22" idx="1"/>
          </p:cNvCxnSpPr>
          <p:nvPr/>
        </p:nvCxnSpPr>
        <p:spPr>
          <a:xfrm flipH="1" flipV="1">
            <a:off x="3788591" y="6104859"/>
            <a:ext cx="393186" cy="565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D62D9DE-3F3D-2047-44C0-D61F676F7BB7}"/>
              </a:ext>
            </a:extLst>
          </p:cNvPr>
          <p:cNvSpPr txBox="1"/>
          <p:nvPr/>
        </p:nvSpPr>
        <p:spPr>
          <a:xfrm>
            <a:off x="4181033" y="5170988"/>
            <a:ext cx="1857233" cy="430887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en-GB" sz="1100" dirty="0">
                <a:latin typeface="Arial" charset="0"/>
                <a:ea typeface="Arial" charset="0"/>
                <a:cs typeface="Arial" charset="0"/>
              </a:rPr>
              <a:t>Social flows are 3x smaller than financial flows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98596F2-0FD5-115D-1CA1-8831FD9ABB64}"/>
              </a:ext>
            </a:extLst>
          </p:cNvPr>
          <p:cNvCxnSpPr>
            <a:cxnSpLocks/>
          </p:cNvCxnSpPr>
          <p:nvPr/>
        </p:nvCxnSpPr>
        <p:spPr>
          <a:xfrm flipH="1" flipV="1">
            <a:off x="9970173" y="6367638"/>
            <a:ext cx="377061" cy="19032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48FBD42-A0C6-B131-5731-01CD7320AEF5}"/>
              </a:ext>
            </a:extLst>
          </p:cNvPr>
          <p:cNvCxnSpPr>
            <a:cxnSpLocks/>
          </p:cNvCxnSpPr>
          <p:nvPr/>
        </p:nvCxnSpPr>
        <p:spPr>
          <a:xfrm flipH="1">
            <a:off x="3729769" y="5455119"/>
            <a:ext cx="46516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0EC4878-4DC1-735F-03B1-02E7B8EDD521}"/>
              </a:ext>
            </a:extLst>
          </p:cNvPr>
          <p:cNvSpPr txBox="1"/>
          <p:nvPr/>
        </p:nvSpPr>
        <p:spPr>
          <a:xfrm>
            <a:off x="4181777" y="5895066"/>
            <a:ext cx="1845154" cy="430887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en-GB" sz="1100" dirty="0">
                <a:latin typeface="Arial" charset="0"/>
                <a:ea typeface="Arial" charset="0"/>
                <a:cs typeface="Arial" charset="0"/>
              </a:rPr>
              <a:t>Social value is equal to financial value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D585278-9D0F-10F2-53AD-4407D80D469A}"/>
              </a:ext>
            </a:extLst>
          </p:cNvPr>
          <p:cNvCxnSpPr>
            <a:cxnSpLocks/>
          </p:cNvCxnSpPr>
          <p:nvPr/>
        </p:nvCxnSpPr>
        <p:spPr>
          <a:xfrm flipH="1">
            <a:off x="9965283" y="6110582"/>
            <a:ext cx="37706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1FBF418-D821-8256-F46C-E12138CE9BB7}"/>
              </a:ext>
            </a:extLst>
          </p:cNvPr>
          <p:cNvSpPr txBox="1"/>
          <p:nvPr/>
        </p:nvSpPr>
        <p:spPr>
          <a:xfrm>
            <a:off x="10308024" y="5024232"/>
            <a:ext cx="1970590" cy="430887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en-GB" sz="1100" dirty="0">
                <a:latin typeface="Arial" charset="0"/>
                <a:ea typeface="Arial" charset="0"/>
                <a:cs typeface="Arial" charset="0"/>
              </a:rPr>
              <a:t>Environmental flows are 2x smaller than financial flows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5A267F6-B789-AC4F-18C8-2EF95E73F509}"/>
              </a:ext>
            </a:extLst>
          </p:cNvPr>
          <p:cNvCxnSpPr>
            <a:cxnSpLocks/>
            <a:stCxn id="24" idx="1"/>
          </p:cNvCxnSpPr>
          <p:nvPr/>
        </p:nvCxnSpPr>
        <p:spPr>
          <a:xfrm flipH="1">
            <a:off x="9840416" y="5239676"/>
            <a:ext cx="467608" cy="28396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B943B10-D3C7-FA24-03D0-AAD7C4AC81D8}"/>
              </a:ext>
            </a:extLst>
          </p:cNvPr>
          <p:cNvSpPr txBox="1"/>
          <p:nvPr/>
        </p:nvSpPr>
        <p:spPr>
          <a:xfrm>
            <a:off x="10308024" y="5883166"/>
            <a:ext cx="1851254" cy="430887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en-GB" sz="1100" dirty="0">
                <a:latin typeface="Arial" charset="0"/>
                <a:ea typeface="Arial" charset="0"/>
                <a:cs typeface="Arial" charset="0"/>
              </a:rPr>
              <a:t>Environmental value is larger than financial value</a:t>
            </a:r>
          </a:p>
        </p:txBody>
      </p:sp>
    </p:spTree>
    <p:extLst>
      <p:ext uri="{BB962C8B-B14F-4D97-AF65-F5344CB8AC3E}">
        <p14:creationId xmlns:p14="http://schemas.microsoft.com/office/powerpoint/2010/main" val="2228001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The cost of integrated capital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29</a:t>
            </a:fld>
            <a:endParaRPr lang="nl-N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816864" y="1516698"/>
                <a:ext cx="10463712" cy="5112702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Putting together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000" i="1" smtClean="0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  <m:sup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𝐹𝑉</m:t>
                        </m:r>
                      </m:sup>
                    </m:sSubSup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 (adjusted WACC),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𝑆𝑉</m:t>
                        </m:r>
                      </m:sup>
                    </m:sSup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𝐸𝑉</m:t>
                        </m:r>
                      </m:sup>
                    </m:sSup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 in the cost of integrated capital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𝐼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sup>
                    </m:sSubSup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 gives the return demanded on all types of capital combined:</a:t>
                </a:r>
              </a:p>
              <a:p>
                <a:pPr>
                  <a:lnSpc>
                    <a:spcPct val="150000"/>
                  </a:lnSpc>
                </a:pPr>
                <a:endParaRPr lang="en-US" sz="300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400" i="1"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  <m:sup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𝐼𝑉</m:t>
                          </m:r>
                        </m:sup>
                      </m:sSubSup>
                      <m:r>
                        <a:rPr lang="en-GB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400" i="1"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𝐹𝑉</m:t>
                          </m:r>
                        </m:num>
                        <m:den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𝐼𝑉</m:t>
                          </m:r>
                        </m:den>
                      </m:f>
                      <m:r>
                        <a:rPr lang="en-GB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∙</m:t>
                      </m:r>
                      <m:sSubSup>
                        <m:sSubSupPr>
                          <m:ctrlPr>
                            <a:rPr lang="en-GB" sz="2400" i="1"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  <m:sup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𝐹𝑉</m:t>
                          </m:r>
                        </m:sup>
                      </m:sSubSup>
                      <m:r>
                        <a:rPr lang="en-GB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en-GB" sz="2400" i="1"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𝑆𝑉</m:t>
                          </m:r>
                        </m:num>
                        <m:den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𝐼𝑉</m:t>
                          </m:r>
                        </m:den>
                      </m:f>
                      <m:r>
                        <a:rPr lang="en-GB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∙</m:t>
                      </m:r>
                      <m:sSup>
                        <m:sSupPr>
                          <m:ctrlPr>
                            <a:rPr lang="en-GB" sz="2400" i="1"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𝑟</m:t>
                          </m:r>
                        </m:e>
                        <m:sup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𝑆𝑉</m:t>
                          </m:r>
                        </m:sup>
                      </m:sSup>
                      <m:r>
                        <a:rPr lang="en-GB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en-GB" sz="2400" i="1"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𝐸𝑉</m:t>
                          </m:r>
                        </m:num>
                        <m:den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𝐼𝑉</m:t>
                          </m:r>
                        </m:den>
                      </m:f>
                      <m:r>
                        <a:rPr lang="en-GB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∙</m:t>
                      </m:r>
                      <m:sSup>
                        <m:sSupPr>
                          <m:ctrlPr>
                            <a:rPr lang="en-GB" sz="2400" i="1"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𝑟</m:t>
                          </m:r>
                        </m:e>
                        <m:sup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𝐸𝑉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300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The cost of integrated capital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𝐼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sup>
                    </m:sSubSup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 is a weighted average of the cost of financial, social and environmental capital</a:t>
                </a:r>
              </a:p>
              <a:p>
                <a:pPr>
                  <a:lnSpc>
                    <a:spcPct val="150000"/>
                  </a:lnSpc>
                </a:pPr>
                <a:endParaRPr lang="en-US" sz="100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The weights are the size of each capital: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𝐼𝑉</m:t>
                    </m:r>
                    <m:r>
                      <a:rPr 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𝐹𝑉</m:t>
                    </m:r>
                    <m:r>
                      <a:rPr 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𝑆𝑉</m:t>
                    </m:r>
                    <m:r>
                      <a:rPr 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𝐸𝑉</m:t>
                    </m:r>
                  </m:oMath>
                </a14:m>
                <a:endParaRPr lang="en-US" sz="2000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100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Remember: the cost of S + E capital is the social discount rate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𝑆𝑉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endParaRPr lang="en-US" sz="2400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000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816864" y="1516698"/>
                <a:ext cx="10463712" cy="511270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1458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The BIG Picture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3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16864" y="1516698"/>
            <a:ext cx="10535720" cy="492514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How to calculate the cost of financial, social and environmental capital?</a:t>
            </a:r>
          </a:p>
          <a:p>
            <a:pPr>
              <a:lnSpc>
                <a:spcPct val="150000"/>
              </a:lnSpc>
            </a:pPr>
            <a:endParaRPr lang="en-GB" sz="3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Methods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A company uses the weighted average cost of capital (WACC) to assess the financial attractiveness of projects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WACC is calculated as a weighted average of the cost of equity and the cost of debt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The next step is to add the cost of social and environmental capital to calculate the cost of integrated capital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S and E liabilities increase the cost of integrated capital (indicating S+E risk), while S+E assets decrease the cost of integrated capital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In a dynamic setting, the interaction between the different types of capital can be derived</a:t>
            </a:r>
          </a:p>
        </p:txBody>
      </p:sp>
    </p:spTree>
    <p:extLst>
      <p:ext uri="{BB962C8B-B14F-4D97-AF65-F5344CB8AC3E}">
        <p14:creationId xmlns:p14="http://schemas.microsoft.com/office/powerpoint/2010/main" val="35027901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Cost of integrated capital in static setting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30</a:t>
            </a:fld>
            <a:endParaRPr lang="nl-N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816864" y="1516698"/>
                <a:ext cx="10463712" cy="5341302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The cost of integrated capital: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200" i="1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GB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GB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  <m:sup>
                        <m:r>
                          <a:rPr lang="en-GB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𝐼𝑉</m:t>
                        </m:r>
                      </m:sup>
                    </m:sSubSup>
                    <m:r>
                      <a:rPr lang="en-GB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GB" sz="2200" i="1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𝐹𝑉</m:t>
                        </m:r>
                      </m:num>
                      <m:den>
                        <m:r>
                          <a:rPr lang="en-GB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𝐼𝑉</m:t>
                        </m:r>
                      </m:den>
                    </m:f>
                    <m:r>
                      <a:rPr lang="en-GB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∙</m:t>
                    </m:r>
                    <m:sSubSup>
                      <m:sSubSupPr>
                        <m:ctrlPr>
                          <a:rPr lang="en-GB" sz="2200" i="1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GB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GB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  <m:sup>
                        <m:r>
                          <a:rPr lang="en-GB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𝐹𝑉</m:t>
                        </m:r>
                      </m:sup>
                    </m:sSubSup>
                    <m:r>
                      <a:rPr lang="en-GB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GB" sz="2200" i="1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𝑆𝑉</m:t>
                        </m:r>
                      </m:num>
                      <m:den>
                        <m:r>
                          <a:rPr lang="en-GB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𝐼𝑉</m:t>
                        </m:r>
                      </m:den>
                    </m:f>
                    <m:r>
                      <a:rPr lang="en-GB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∙</m:t>
                    </m:r>
                    <m:sSup>
                      <m:sSupPr>
                        <m:ctrlPr>
                          <a:rPr lang="en-GB" sz="2200" i="1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p>
                        <m:r>
                          <a:rPr lang="en-GB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𝑆𝑉</m:t>
                        </m:r>
                      </m:sup>
                    </m:sSup>
                    <m:r>
                      <a:rPr lang="en-GB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GB" sz="2200" i="1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𝐸𝑉</m:t>
                        </m:r>
                      </m:num>
                      <m:den>
                        <m:r>
                          <a:rPr lang="en-GB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𝐼𝑉</m:t>
                        </m:r>
                      </m:den>
                    </m:f>
                    <m:r>
                      <a:rPr lang="en-GB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∙</m:t>
                    </m:r>
                    <m:sSup>
                      <m:sSupPr>
                        <m:ctrlPr>
                          <a:rPr lang="en-GB" sz="2200" i="1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p>
                        <m:r>
                          <a:rPr lang="en-GB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𝐸𝑉</m:t>
                        </m:r>
                      </m:sup>
                    </m:sSup>
                  </m:oMath>
                </a14:m>
                <a:endParaRPr lang="en-US" sz="1800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1800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1800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1800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1800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1800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1800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endParaRPr>
              </a:p>
              <a:p>
                <a:endParaRPr lang="en-US" sz="1800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endParaRPr>
              </a:p>
              <a:p>
                <a:pPr>
                  <a:lnSpc>
                    <a:spcPts val="28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The cost of integrated capital declines with higher amounts of social and environmental capital (assets) and rises when social and environmental capital falls and goes negative (liabilities)</a:t>
                </a: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816864" y="1516698"/>
                <a:ext cx="10463712" cy="5341302"/>
              </a:xfrm>
              <a:blipFill>
                <a:blip r:embed="rId2"/>
                <a:stretch>
                  <a:fillRect l="-121" b="-142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2D5F23F9-7D50-1055-A27D-D48DA9740F3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26938384"/>
                  </p:ext>
                </p:extLst>
              </p:nvPr>
            </p:nvGraphicFramePr>
            <p:xfrm>
              <a:off x="479376" y="2420888"/>
              <a:ext cx="5184578" cy="295360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70845">
                      <a:extLst>
                        <a:ext uri="{9D8B030D-6E8A-4147-A177-3AD203B41FA5}">
                          <a16:colId xmlns:a16="http://schemas.microsoft.com/office/drawing/2014/main" val="1895240105"/>
                        </a:ext>
                      </a:extLst>
                    </a:gridCol>
                    <a:gridCol w="471432">
                      <a:extLst>
                        <a:ext uri="{9D8B030D-6E8A-4147-A177-3AD203B41FA5}">
                          <a16:colId xmlns:a16="http://schemas.microsoft.com/office/drawing/2014/main" val="2834917191"/>
                        </a:ext>
                      </a:extLst>
                    </a:gridCol>
                    <a:gridCol w="471432">
                      <a:extLst>
                        <a:ext uri="{9D8B030D-6E8A-4147-A177-3AD203B41FA5}">
                          <a16:colId xmlns:a16="http://schemas.microsoft.com/office/drawing/2014/main" val="1642091479"/>
                        </a:ext>
                      </a:extLst>
                    </a:gridCol>
                    <a:gridCol w="471432">
                      <a:extLst>
                        <a:ext uri="{9D8B030D-6E8A-4147-A177-3AD203B41FA5}">
                          <a16:colId xmlns:a16="http://schemas.microsoft.com/office/drawing/2014/main" val="3491493556"/>
                        </a:ext>
                      </a:extLst>
                    </a:gridCol>
                    <a:gridCol w="471432">
                      <a:extLst>
                        <a:ext uri="{9D8B030D-6E8A-4147-A177-3AD203B41FA5}">
                          <a16:colId xmlns:a16="http://schemas.microsoft.com/office/drawing/2014/main" val="1599844238"/>
                        </a:ext>
                      </a:extLst>
                    </a:gridCol>
                    <a:gridCol w="470845">
                      <a:extLst>
                        <a:ext uri="{9D8B030D-6E8A-4147-A177-3AD203B41FA5}">
                          <a16:colId xmlns:a16="http://schemas.microsoft.com/office/drawing/2014/main" val="4251041032"/>
                        </a:ext>
                      </a:extLst>
                    </a:gridCol>
                    <a:gridCol w="471432">
                      <a:extLst>
                        <a:ext uri="{9D8B030D-6E8A-4147-A177-3AD203B41FA5}">
                          <a16:colId xmlns:a16="http://schemas.microsoft.com/office/drawing/2014/main" val="4227656096"/>
                        </a:ext>
                      </a:extLst>
                    </a:gridCol>
                    <a:gridCol w="471432">
                      <a:extLst>
                        <a:ext uri="{9D8B030D-6E8A-4147-A177-3AD203B41FA5}">
                          <a16:colId xmlns:a16="http://schemas.microsoft.com/office/drawing/2014/main" val="4294655430"/>
                        </a:ext>
                      </a:extLst>
                    </a:gridCol>
                    <a:gridCol w="471432">
                      <a:extLst>
                        <a:ext uri="{9D8B030D-6E8A-4147-A177-3AD203B41FA5}">
                          <a16:colId xmlns:a16="http://schemas.microsoft.com/office/drawing/2014/main" val="2597594538"/>
                        </a:ext>
                      </a:extLst>
                    </a:gridCol>
                    <a:gridCol w="471432">
                      <a:extLst>
                        <a:ext uri="{9D8B030D-6E8A-4147-A177-3AD203B41FA5}">
                          <a16:colId xmlns:a16="http://schemas.microsoft.com/office/drawing/2014/main" val="3637059502"/>
                        </a:ext>
                      </a:extLst>
                    </a:gridCol>
                    <a:gridCol w="471432">
                      <a:extLst>
                        <a:ext uri="{9D8B030D-6E8A-4147-A177-3AD203B41FA5}">
                          <a16:colId xmlns:a16="http://schemas.microsoft.com/office/drawing/2014/main" val="2927920313"/>
                        </a:ext>
                      </a:extLst>
                    </a:gridCol>
                  </a:tblGrid>
                  <a:tr h="373797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1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FV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SV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1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EV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1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IV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1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FV/IV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SV/IV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1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EV/IV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p>
                                    <m:r>
                                      <a:rPr lang="en-GB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𝑭𝑽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p>
                                    <m:r>
                                      <a:rPr lang="en-GB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𝑺𝑽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p>
                                    <m:r>
                                      <a:rPr lang="en-GB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𝑬𝑽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p>
                                    <m:r>
                                      <a:rPr lang="en-GB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𝑰𝑽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940325183"/>
                      </a:ext>
                    </a:extLst>
                  </a:tr>
                  <a:tr h="23452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</a:t>
                          </a:r>
                          <a:endParaRPr lang="en-GB" sz="11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-50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50</a:t>
                          </a:r>
                          <a:endParaRPr lang="en-GB" sz="11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-1.0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6.0%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2.2%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2.2%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9.8%</a:t>
                          </a:r>
                          <a:endParaRPr lang="en-GB" sz="11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9032771"/>
                      </a:ext>
                    </a:extLst>
                  </a:tr>
                  <a:tr h="23452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</a:t>
                          </a:r>
                          <a:endParaRPr lang="en-GB" sz="11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-40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60</a:t>
                          </a:r>
                          <a:endParaRPr lang="en-GB" sz="11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1.7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-0.7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6.0%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2.2%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2.2%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8.5%</a:t>
                          </a:r>
                          <a:endParaRPr lang="en-GB" sz="11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3022181"/>
                      </a:ext>
                    </a:extLst>
                  </a:tr>
                  <a:tr h="23452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</a:t>
                          </a:r>
                          <a:endParaRPr lang="en-GB" sz="1100" b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-30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70</a:t>
                          </a:r>
                          <a:endParaRPr lang="en-GB" sz="11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1.4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-0.4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6.0%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2.2%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2.2%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7.6%</a:t>
                          </a:r>
                          <a:endParaRPr lang="en-GB" sz="11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8931009"/>
                      </a:ext>
                    </a:extLst>
                  </a:tr>
                  <a:tr h="23452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</a:t>
                          </a:r>
                          <a:endParaRPr lang="en-GB" sz="11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-20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80</a:t>
                          </a:r>
                          <a:endParaRPr lang="en-GB" sz="11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1.3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-0.3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6.0%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2.2%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2.2%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7.0%</a:t>
                          </a:r>
                          <a:endParaRPr lang="en-GB" sz="11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6470593"/>
                      </a:ext>
                    </a:extLst>
                  </a:tr>
                  <a:tr h="23452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</a:t>
                          </a:r>
                          <a:endParaRPr lang="en-GB" sz="1100" b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90</a:t>
                          </a:r>
                          <a:endParaRPr lang="en-GB" sz="11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1.1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-0.1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6.0%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2.2%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2.2%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6.4%</a:t>
                          </a:r>
                          <a:endParaRPr lang="en-GB" sz="11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3600362"/>
                      </a:ext>
                    </a:extLst>
                  </a:tr>
                  <a:tr h="23452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</a:t>
                          </a:r>
                          <a:endParaRPr lang="en-GB" sz="11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</a:t>
                          </a:r>
                          <a:endParaRPr lang="en-GB" sz="11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1.0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6.0%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2.2%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2.2%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6.0%</a:t>
                          </a:r>
                          <a:endParaRPr lang="en-GB" sz="11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9372951"/>
                      </a:ext>
                    </a:extLst>
                  </a:tr>
                  <a:tr h="23452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</a:t>
                          </a:r>
                          <a:endParaRPr lang="en-GB" sz="11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110</a:t>
                          </a:r>
                          <a:endParaRPr lang="en-GB" sz="11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0.9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6.0%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2.2%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2.2%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5.7%</a:t>
                          </a:r>
                          <a:endParaRPr lang="en-GB" sz="11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85843041"/>
                      </a:ext>
                    </a:extLst>
                  </a:tr>
                  <a:tr h="23452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</a:t>
                          </a:r>
                          <a:endParaRPr lang="en-GB" sz="11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120</a:t>
                          </a:r>
                          <a:endParaRPr lang="en-GB" sz="11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0.8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0.2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6.0%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2.2%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2.2%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5.4%</a:t>
                          </a:r>
                          <a:endParaRPr lang="en-GB" sz="1100" b="1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9023954"/>
                      </a:ext>
                    </a:extLst>
                  </a:tr>
                  <a:tr h="23452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</a:t>
                          </a:r>
                          <a:endParaRPr lang="en-GB" sz="11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130</a:t>
                          </a:r>
                          <a:endParaRPr lang="en-GB" sz="11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0.8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0.2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6.0%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2.2%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2.2%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5.1%</a:t>
                          </a:r>
                          <a:endParaRPr lang="en-GB" sz="11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7044855"/>
                      </a:ext>
                    </a:extLst>
                  </a:tr>
                  <a:tr h="23452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</a:t>
                          </a:r>
                          <a:endParaRPr lang="en-GB" sz="11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140</a:t>
                          </a:r>
                          <a:endParaRPr lang="en-GB" sz="11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0.7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0.3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6.0%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2.2%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2.2%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4.9%</a:t>
                          </a:r>
                          <a:endParaRPr lang="en-GB" sz="11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5939660"/>
                      </a:ext>
                    </a:extLst>
                  </a:tr>
                  <a:tr h="23452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</a:t>
                          </a:r>
                          <a:endParaRPr lang="en-GB" sz="11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150</a:t>
                          </a:r>
                          <a:endParaRPr lang="en-GB" sz="11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0.7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0.3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6.0%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2.2%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2.2%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4.7%</a:t>
                          </a:r>
                          <a:endParaRPr lang="en-GB" sz="11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097517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2D5F23F9-7D50-1055-A27D-D48DA9740F3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26938384"/>
                  </p:ext>
                </p:extLst>
              </p:nvPr>
            </p:nvGraphicFramePr>
            <p:xfrm>
              <a:off x="479376" y="2420888"/>
              <a:ext cx="5184578" cy="295360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70845">
                      <a:extLst>
                        <a:ext uri="{9D8B030D-6E8A-4147-A177-3AD203B41FA5}">
                          <a16:colId xmlns:a16="http://schemas.microsoft.com/office/drawing/2014/main" val="1895240105"/>
                        </a:ext>
                      </a:extLst>
                    </a:gridCol>
                    <a:gridCol w="471432">
                      <a:extLst>
                        <a:ext uri="{9D8B030D-6E8A-4147-A177-3AD203B41FA5}">
                          <a16:colId xmlns:a16="http://schemas.microsoft.com/office/drawing/2014/main" val="2834917191"/>
                        </a:ext>
                      </a:extLst>
                    </a:gridCol>
                    <a:gridCol w="471432">
                      <a:extLst>
                        <a:ext uri="{9D8B030D-6E8A-4147-A177-3AD203B41FA5}">
                          <a16:colId xmlns:a16="http://schemas.microsoft.com/office/drawing/2014/main" val="1642091479"/>
                        </a:ext>
                      </a:extLst>
                    </a:gridCol>
                    <a:gridCol w="471432">
                      <a:extLst>
                        <a:ext uri="{9D8B030D-6E8A-4147-A177-3AD203B41FA5}">
                          <a16:colId xmlns:a16="http://schemas.microsoft.com/office/drawing/2014/main" val="3491493556"/>
                        </a:ext>
                      </a:extLst>
                    </a:gridCol>
                    <a:gridCol w="471432">
                      <a:extLst>
                        <a:ext uri="{9D8B030D-6E8A-4147-A177-3AD203B41FA5}">
                          <a16:colId xmlns:a16="http://schemas.microsoft.com/office/drawing/2014/main" val="1599844238"/>
                        </a:ext>
                      </a:extLst>
                    </a:gridCol>
                    <a:gridCol w="470845">
                      <a:extLst>
                        <a:ext uri="{9D8B030D-6E8A-4147-A177-3AD203B41FA5}">
                          <a16:colId xmlns:a16="http://schemas.microsoft.com/office/drawing/2014/main" val="4251041032"/>
                        </a:ext>
                      </a:extLst>
                    </a:gridCol>
                    <a:gridCol w="471432">
                      <a:extLst>
                        <a:ext uri="{9D8B030D-6E8A-4147-A177-3AD203B41FA5}">
                          <a16:colId xmlns:a16="http://schemas.microsoft.com/office/drawing/2014/main" val="4227656096"/>
                        </a:ext>
                      </a:extLst>
                    </a:gridCol>
                    <a:gridCol w="471432">
                      <a:extLst>
                        <a:ext uri="{9D8B030D-6E8A-4147-A177-3AD203B41FA5}">
                          <a16:colId xmlns:a16="http://schemas.microsoft.com/office/drawing/2014/main" val="4294655430"/>
                        </a:ext>
                      </a:extLst>
                    </a:gridCol>
                    <a:gridCol w="471432">
                      <a:extLst>
                        <a:ext uri="{9D8B030D-6E8A-4147-A177-3AD203B41FA5}">
                          <a16:colId xmlns:a16="http://schemas.microsoft.com/office/drawing/2014/main" val="2597594538"/>
                        </a:ext>
                      </a:extLst>
                    </a:gridCol>
                    <a:gridCol w="471432">
                      <a:extLst>
                        <a:ext uri="{9D8B030D-6E8A-4147-A177-3AD203B41FA5}">
                          <a16:colId xmlns:a16="http://schemas.microsoft.com/office/drawing/2014/main" val="3637059502"/>
                        </a:ext>
                      </a:extLst>
                    </a:gridCol>
                    <a:gridCol w="471432">
                      <a:extLst>
                        <a:ext uri="{9D8B030D-6E8A-4147-A177-3AD203B41FA5}">
                          <a16:colId xmlns:a16="http://schemas.microsoft.com/office/drawing/2014/main" val="2927920313"/>
                        </a:ext>
                      </a:extLst>
                    </a:gridCol>
                  </a:tblGrid>
                  <a:tr h="373797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1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FV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SV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1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EV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1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IV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1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FV/IV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SV/IV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1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EV/IV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nl-US"/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702703" r="-305405" b="-6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US"/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781579" r="-197368" b="-6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US"/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05405" r="-102703" b="-6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US"/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5405" r="-2703" b="-69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40325183"/>
                      </a:ext>
                    </a:extLst>
                  </a:tr>
                  <a:tr h="23452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</a:t>
                          </a:r>
                          <a:endParaRPr lang="en-GB" sz="11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-50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50</a:t>
                          </a:r>
                          <a:endParaRPr lang="en-GB" sz="11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-1.0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6.0%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2.2%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2.2%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9.8%</a:t>
                          </a:r>
                          <a:endParaRPr lang="en-GB" sz="11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9032771"/>
                      </a:ext>
                    </a:extLst>
                  </a:tr>
                  <a:tr h="23452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</a:t>
                          </a:r>
                          <a:endParaRPr lang="en-GB" sz="11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-40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60</a:t>
                          </a:r>
                          <a:endParaRPr lang="en-GB" sz="11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1.7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-0.7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6.0%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2.2%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2.2%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8.5%</a:t>
                          </a:r>
                          <a:endParaRPr lang="en-GB" sz="11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3022181"/>
                      </a:ext>
                    </a:extLst>
                  </a:tr>
                  <a:tr h="23452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</a:t>
                          </a:r>
                          <a:endParaRPr lang="en-GB" sz="1100" b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-30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70</a:t>
                          </a:r>
                          <a:endParaRPr lang="en-GB" sz="11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1.4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-0.4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6.0%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2.2%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2.2%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7.6%</a:t>
                          </a:r>
                          <a:endParaRPr lang="en-GB" sz="11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8931009"/>
                      </a:ext>
                    </a:extLst>
                  </a:tr>
                  <a:tr h="23452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</a:t>
                          </a:r>
                          <a:endParaRPr lang="en-GB" sz="11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-20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80</a:t>
                          </a:r>
                          <a:endParaRPr lang="en-GB" sz="11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1.3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-0.3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6.0%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2.2%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2.2%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7.0%</a:t>
                          </a:r>
                          <a:endParaRPr lang="en-GB" sz="11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6470593"/>
                      </a:ext>
                    </a:extLst>
                  </a:tr>
                  <a:tr h="23452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</a:t>
                          </a:r>
                          <a:endParaRPr lang="en-GB" sz="1100" b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90</a:t>
                          </a:r>
                          <a:endParaRPr lang="en-GB" sz="11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1.1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-0.1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6.0%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2.2%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2.2%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6.4%</a:t>
                          </a:r>
                          <a:endParaRPr lang="en-GB" sz="11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3600362"/>
                      </a:ext>
                    </a:extLst>
                  </a:tr>
                  <a:tr h="23452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</a:t>
                          </a:r>
                          <a:endParaRPr lang="en-GB" sz="11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</a:t>
                          </a:r>
                          <a:endParaRPr lang="en-GB" sz="11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1.0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6.0%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2.2%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2.2%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6.0%</a:t>
                          </a:r>
                          <a:endParaRPr lang="en-GB" sz="11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9372951"/>
                      </a:ext>
                    </a:extLst>
                  </a:tr>
                  <a:tr h="23452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</a:t>
                          </a:r>
                          <a:endParaRPr lang="en-GB" sz="11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110</a:t>
                          </a:r>
                          <a:endParaRPr lang="en-GB" sz="11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0.9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6.0%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2.2%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2.2%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5.7%</a:t>
                          </a:r>
                          <a:endParaRPr lang="en-GB" sz="11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85843041"/>
                      </a:ext>
                    </a:extLst>
                  </a:tr>
                  <a:tr h="23452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</a:t>
                          </a:r>
                          <a:endParaRPr lang="en-GB" sz="11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120</a:t>
                          </a:r>
                          <a:endParaRPr lang="en-GB" sz="11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0.8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0.2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6.0%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2.2%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2.2%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5.4%</a:t>
                          </a:r>
                          <a:endParaRPr lang="en-GB" sz="1100" b="1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9023954"/>
                      </a:ext>
                    </a:extLst>
                  </a:tr>
                  <a:tr h="23452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</a:t>
                          </a:r>
                          <a:endParaRPr lang="en-GB" sz="11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130</a:t>
                          </a:r>
                          <a:endParaRPr lang="en-GB" sz="11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0.8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0.2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6.0%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2.2%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2.2%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5.1%</a:t>
                          </a:r>
                          <a:endParaRPr lang="en-GB" sz="11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7044855"/>
                      </a:ext>
                    </a:extLst>
                  </a:tr>
                  <a:tr h="23452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</a:t>
                          </a:r>
                          <a:endParaRPr lang="en-GB" sz="11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140</a:t>
                          </a:r>
                          <a:endParaRPr lang="en-GB" sz="11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0.7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0.3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6.0%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2.2%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2.2%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4.9%</a:t>
                          </a:r>
                          <a:endParaRPr lang="en-GB" sz="11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5939660"/>
                      </a:ext>
                    </a:extLst>
                  </a:tr>
                  <a:tr h="23452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</a:t>
                          </a:r>
                          <a:endParaRPr lang="en-GB" sz="11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150</a:t>
                          </a:r>
                          <a:endParaRPr lang="en-GB" sz="11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0.7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0.3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6.0%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2.2%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2.2%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4.7%</a:t>
                          </a:r>
                          <a:endParaRPr lang="en-GB" sz="11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097517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Grafiek 1">
            <a:extLst>
              <a:ext uri="{FF2B5EF4-FFF2-40B4-BE49-F238E27FC236}">
                <a16:creationId xmlns:a16="http://schemas.microsoft.com/office/drawing/2014/main" id="{478E8FF6-E425-AAE3-C986-62B3697D0B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2808766"/>
              </p:ext>
            </p:extLst>
          </p:nvPr>
        </p:nvGraphicFramePr>
        <p:xfrm>
          <a:off x="6525685" y="2420888"/>
          <a:ext cx="4860555" cy="3097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Pijl links 9">
            <a:extLst>
              <a:ext uri="{FF2B5EF4-FFF2-40B4-BE49-F238E27FC236}">
                <a16:creationId xmlns:a16="http://schemas.microsoft.com/office/drawing/2014/main" id="{45F0F73C-6531-ADDC-0C2E-D7531C51E36C}"/>
              </a:ext>
            </a:extLst>
          </p:cNvPr>
          <p:cNvSpPr/>
          <p:nvPr/>
        </p:nvSpPr>
        <p:spPr>
          <a:xfrm>
            <a:off x="5854576" y="3988074"/>
            <a:ext cx="482847" cy="42951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US"/>
          </a:p>
        </p:txBody>
      </p:sp>
    </p:spTree>
    <p:extLst>
      <p:ext uri="{BB962C8B-B14F-4D97-AF65-F5344CB8AC3E}">
        <p14:creationId xmlns:p14="http://schemas.microsoft.com/office/powerpoint/2010/main" val="19991663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Cost of integrated capital in dynamic setting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31</a:t>
            </a:fld>
            <a:endParaRPr lang="nl-N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816864" y="1516698"/>
                <a:ext cx="10663936" cy="5341302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900" dirty="0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The </a:t>
                </a:r>
                <a:r>
                  <a:rPr lang="en-US" sz="1900" b="1" dirty="0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adjusted</a:t>
                </a:r>
                <a:r>
                  <a:rPr lang="en-US" sz="1900" dirty="0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 cost of financial capital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 smtClean="0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p>
                        <m:r>
                          <a:rPr lang="en-US" sz="19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𝐹</m:t>
                        </m:r>
                        <m:r>
                          <a:rPr lang="en-GB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sup>
                    </m:sSup>
                  </m:oMath>
                </a14:m>
                <a:r>
                  <a:rPr lang="en-US" sz="1900" dirty="0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 rises with increasing social and environmental risks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1700" dirty="0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The dispersion in the cost of integrated capital widens in a dynamic simulation</a:t>
                </a:r>
              </a:p>
              <a:p>
                <a:pPr>
                  <a:lnSpc>
                    <a:spcPct val="150000"/>
                  </a:lnSpc>
                </a:pPr>
                <a:endParaRPr lang="en-US" sz="1800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1800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1800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1800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1800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1900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900" dirty="0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S</a:t>
                </a:r>
                <a:r>
                  <a:rPr lang="en-GB" sz="1900" dirty="0" err="1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ocial</a:t>
                </a:r>
                <a:r>
                  <a:rPr lang="en-GB" sz="1900" dirty="0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 and environmental factors influence the adjusted cost of financial capital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900" i="1" smtClean="0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p>
                        <m:r>
                          <a:rPr lang="en-US" sz="19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𝐹</m:t>
                        </m:r>
                        <m:r>
                          <a:rPr lang="en-GB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sup>
                    </m:sSup>
                  </m:oMath>
                </a14:m>
                <a:r>
                  <a:rPr lang="en-US" sz="1900" dirty="0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 </a:t>
                </a:r>
                <a:r>
                  <a:rPr lang="en-GB" sz="1900" dirty="0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in a limited way (5.1% to 7.0%), while the cost of integrated capital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9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p>
                        <m:r>
                          <a:rPr lang="en-US" sz="19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𝐼</m:t>
                        </m:r>
                        <m:r>
                          <a:rPr lang="en-GB" sz="1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sup>
                    </m:sSup>
                    <m:r>
                      <a:rPr lang="en-GB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1900" dirty="0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varies from 4.1% to 11.7%</a:t>
                </a:r>
                <a:endParaRPr lang="en-US" sz="1900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816864" y="1516698"/>
                <a:ext cx="10663936" cy="5341302"/>
              </a:xfrm>
              <a:blipFill>
                <a:blip r:embed="rId2"/>
                <a:stretch>
                  <a:fillRect r="-59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2D5F23F9-7D50-1055-A27D-D48DA9740F3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0683467"/>
                  </p:ext>
                </p:extLst>
              </p:nvPr>
            </p:nvGraphicFramePr>
            <p:xfrm>
              <a:off x="711200" y="2567531"/>
              <a:ext cx="5240780" cy="294094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49966">
                      <a:extLst>
                        <a:ext uri="{9D8B030D-6E8A-4147-A177-3AD203B41FA5}">
                          <a16:colId xmlns:a16="http://schemas.microsoft.com/office/drawing/2014/main" val="1895240105"/>
                        </a:ext>
                      </a:extLst>
                    </a:gridCol>
                    <a:gridCol w="449966">
                      <a:extLst>
                        <a:ext uri="{9D8B030D-6E8A-4147-A177-3AD203B41FA5}">
                          <a16:colId xmlns:a16="http://schemas.microsoft.com/office/drawing/2014/main" val="2834917191"/>
                        </a:ext>
                      </a:extLst>
                    </a:gridCol>
                    <a:gridCol w="449966">
                      <a:extLst>
                        <a:ext uri="{9D8B030D-6E8A-4147-A177-3AD203B41FA5}">
                          <a16:colId xmlns:a16="http://schemas.microsoft.com/office/drawing/2014/main" val="1642091479"/>
                        </a:ext>
                      </a:extLst>
                    </a:gridCol>
                    <a:gridCol w="449966">
                      <a:extLst>
                        <a:ext uri="{9D8B030D-6E8A-4147-A177-3AD203B41FA5}">
                          <a16:colId xmlns:a16="http://schemas.microsoft.com/office/drawing/2014/main" val="3491493556"/>
                        </a:ext>
                      </a:extLst>
                    </a:gridCol>
                    <a:gridCol w="449966">
                      <a:extLst>
                        <a:ext uri="{9D8B030D-6E8A-4147-A177-3AD203B41FA5}">
                          <a16:colId xmlns:a16="http://schemas.microsoft.com/office/drawing/2014/main" val="1599844238"/>
                        </a:ext>
                      </a:extLst>
                    </a:gridCol>
                    <a:gridCol w="449966">
                      <a:extLst>
                        <a:ext uri="{9D8B030D-6E8A-4147-A177-3AD203B41FA5}">
                          <a16:colId xmlns:a16="http://schemas.microsoft.com/office/drawing/2014/main" val="4251041032"/>
                        </a:ext>
                      </a:extLst>
                    </a:gridCol>
                    <a:gridCol w="449966">
                      <a:extLst>
                        <a:ext uri="{9D8B030D-6E8A-4147-A177-3AD203B41FA5}">
                          <a16:colId xmlns:a16="http://schemas.microsoft.com/office/drawing/2014/main" val="4227656096"/>
                        </a:ext>
                      </a:extLst>
                    </a:gridCol>
                    <a:gridCol w="449966">
                      <a:extLst>
                        <a:ext uri="{9D8B030D-6E8A-4147-A177-3AD203B41FA5}">
                          <a16:colId xmlns:a16="http://schemas.microsoft.com/office/drawing/2014/main" val="4294655430"/>
                        </a:ext>
                      </a:extLst>
                    </a:gridCol>
                    <a:gridCol w="449966">
                      <a:extLst>
                        <a:ext uri="{9D8B030D-6E8A-4147-A177-3AD203B41FA5}">
                          <a16:colId xmlns:a16="http://schemas.microsoft.com/office/drawing/2014/main" val="2597594538"/>
                        </a:ext>
                      </a:extLst>
                    </a:gridCol>
                    <a:gridCol w="635247">
                      <a:extLst>
                        <a:ext uri="{9D8B030D-6E8A-4147-A177-3AD203B41FA5}">
                          <a16:colId xmlns:a16="http://schemas.microsoft.com/office/drawing/2014/main" val="3637059502"/>
                        </a:ext>
                      </a:extLst>
                    </a:gridCol>
                    <a:gridCol w="555839">
                      <a:extLst>
                        <a:ext uri="{9D8B030D-6E8A-4147-A177-3AD203B41FA5}">
                          <a16:colId xmlns:a16="http://schemas.microsoft.com/office/drawing/2014/main" val="2927920313"/>
                        </a:ext>
                      </a:extLst>
                    </a:gridCol>
                  </a:tblGrid>
                  <a:tr h="424813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1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FV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SV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EV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1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IV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1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1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𝜷</m:t>
                                    </m:r>
                                  </m:e>
                                  <m:sup>
                                    <m:r>
                                      <a:rPr lang="en-GB" sz="11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𝑺𝑭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1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1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𝜷</m:t>
                                    </m:r>
                                  </m:e>
                                  <m:sup>
                                    <m:r>
                                      <a:rPr lang="en-GB" sz="11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𝑬𝑭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1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100" b="1" i="1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𝒓</m:t>
                                    </m:r>
                                  </m:e>
                                  <m:sup>
                                    <m:r>
                                      <a:rPr lang="en-GB" sz="1100" b="1" i="1" smtClean="0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𝑭𝑽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1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1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1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𝒓</m:t>
                                    </m:r>
                                  </m:e>
                                  <m:sup>
                                    <m:r>
                                      <a:rPr lang="en-GB" sz="11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𝑺𝑽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1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1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𝒓</m:t>
                                    </m:r>
                                  </m:e>
                                  <m:sup>
                                    <m:r>
                                      <a:rPr lang="en-GB" sz="11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𝑬𝑽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100" b="1" dirty="0">
                              <a:solidFill>
                                <a:srgbClr val="FFFFFF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dynamic</a:t>
                          </a:r>
                          <a:br>
                            <a:rPr lang="en-GB" sz="1100" b="1" dirty="0">
                              <a:solidFill>
                                <a:srgbClr val="FFFFFF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1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1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𝒓</m:t>
                                    </m:r>
                                  </m:e>
                                  <m:sup>
                                    <m:r>
                                      <a:rPr lang="en-GB" sz="11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𝑰𝑽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100" b="1" dirty="0">
                              <a:solidFill>
                                <a:srgbClr val="FFFFFF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static</a:t>
                          </a:r>
                          <a:br>
                            <a:rPr lang="en-GB" sz="1100" b="1" dirty="0">
                              <a:solidFill>
                                <a:srgbClr val="FFFFFF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1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1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𝒓</m:t>
                                    </m:r>
                                  </m:e>
                                  <m:sup>
                                    <m:r>
                                      <a:rPr lang="en-GB" sz="1100" b="1" i="1"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𝑰𝑽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940325183"/>
                      </a:ext>
                    </a:extLst>
                  </a:tr>
                  <a:tr h="228739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100</a:t>
                          </a:r>
                          <a:endParaRPr lang="en-GB" sz="1100" b="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-50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50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0.5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7.0%</a:t>
                          </a:r>
                          <a:endParaRPr lang="en-GB" sz="11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2.2%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2.2%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11.7%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9.8%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9032771"/>
                      </a:ext>
                    </a:extLst>
                  </a:tr>
                  <a:tr h="228739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100</a:t>
                          </a:r>
                          <a:endParaRPr lang="en-GB" sz="1100" b="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-40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60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0.4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6.8%</a:t>
                          </a:r>
                          <a:endParaRPr lang="en-GB" sz="11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2.2%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2.2%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9.8%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8.5%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3022181"/>
                      </a:ext>
                    </a:extLst>
                  </a:tr>
                  <a:tr h="228739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100</a:t>
                          </a:r>
                          <a:endParaRPr lang="en-GB" sz="1100" b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-30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70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0.3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6.6%</a:t>
                          </a:r>
                          <a:endParaRPr lang="en-GB" sz="11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2.2%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2.2%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8.4%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7.6%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8931009"/>
                      </a:ext>
                    </a:extLst>
                  </a:tr>
                  <a:tr h="228739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100</a:t>
                          </a:r>
                          <a:endParaRPr lang="en-GB" sz="1100" b="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-20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80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0.2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6.4%</a:t>
                          </a:r>
                          <a:endParaRPr lang="en-GB" sz="11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2.2%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2.2%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7.4%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7.0%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6470593"/>
                      </a:ext>
                    </a:extLst>
                  </a:tr>
                  <a:tr h="228739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100</a:t>
                          </a:r>
                          <a:endParaRPr lang="en-GB" sz="1100" b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-10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90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0.1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6.2%</a:t>
                          </a:r>
                          <a:endParaRPr lang="en-GB" sz="11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2.2%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2.2%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6.6%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6.4%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3600362"/>
                      </a:ext>
                    </a:extLst>
                  </a:tr>
                  <a:tr h="228739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100</a:t>
                          </a:r>
                          <a:endParaRPr lang="en-GB" sz="1100" b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100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6.0%</a:t>
                          </a:r>
                          <a:endParaRPr lang="en-GB" sz="11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2.2%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2.2%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6.0%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6.0%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9372951"/>
                      </a:ext>
                    </a:extLst>
                  </a:tr>
                  <a:tr h="228739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100</a:t>
                          </a:r>
                          <a:endParaRPr lang="en-GB" sz="1100" b="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110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-0.1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5.8%</a:t>
                          </a:r>
                          <a:endParaRPr lang="en-GB" sz="11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2.2%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2.2%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5.5%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5.7%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85843041"/>
                      </a:ext>
                    </a:extLst>
                  </a:tr>
                  <a:tr h="228739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100</a:t>
                          </a:r>
                          <a:endParaRPr lang="en-GB" sz="1100" b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120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-0.2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5.6%</a:t>
                          </a:r>
                          <a:endParaRPr lang="en-GB" sz="11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2.2%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2.2%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5.1%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5.4%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9023954"/>
                      </a:ext>
                    </a:extLst>
                  </a:tr>
                  <a:tr h="228739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100</a:t>
                          </a:r>
                          <a:endParaRPr lang="en-GB" sz="1100" b="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130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-0.3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5.4%</a:t>
                          </a:r>
                          <a:endParaRPr lang="en-GB" sz="11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2.2%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2.2%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4.7%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5.1%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7044855"/>
                      </a:ext>
                    </a:extLst>
                  </a:tr>
                  <a:tr h="228739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100</a:t>
                          </a:r>
                          <a:endParaRPr lang="en-GB" sz="1100" b="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140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-0.4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5.2%</a:t>
                          </a:r>
                          <a:endParaRPr lang="en-GB" sz="11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2.2%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2.2%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4.4%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4.9%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5939660"/>
                      </a:ext>
                    </a:extLst>
                  </a:tr>
                  <a:tr h="228739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100</a:t>
                          </a:r>
                          <a:endParaRPr lang="en-GB" sz="1100" b="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50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150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-0.5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5.1%</a:t>
                          </a:r>
                          <a:endParaRPr lang="en-GB" sz="11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2.2%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2.2%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4.1%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4.7%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097517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2D5F23F9-7D50-1055-A27D-D48DA9740F3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0683467"/>
                  </p:ext>
                </p:extLst>
              </p:nvPr>
            </p:nvGraphicFramePr>
            <p:xfrm>
              <a:off x="711200" y="2567531"/>
              <a:ext cx="5240780" cy="294094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49966">
                      <a:extLst>
                        <a:ext uri="{9D8B030D-6E8A-4147-A177-3AD203B41FA5}">
                          <a16:colId xmlns:a16="http://schemas.microsoft.com/office/drawing/2014/main" val="1895240105"/>
                        </a:ext>
                      </a:extLst>
                    </a:gridCol>
                    <a:gridCol w="449966">
                      <a:extLst>
                        <a:ext uri="{9D8B030D-6E8A-4147-A177-3AD203B41FA5}">
                          <a16:colId xmlns:a16="http://schemas.microsoft.com/office/drawing/2014/main" val="2834917191"/>
                        </a:ext>
                      </a:extLst>
                    </a:gridCol>
                    <a:gridCol w="449966">
                      <a:extLst>
                        <a:ext uri="{9D8B030D-6E8A-4147-A177-3AD203B41FA5}">
                          <a16:colId xmlns:a16="http://schemas.microsoft.com/office/drawing/2014/main" val="1642091479"/>
                        </a:ext>
                      </a:extLst>
                    </a:gridCol>
                    <a:gridCol w="449966">
                      <a:extLst>
                        <a:ext uri="{9D8B030D-6E8A-4147-A177-3AD203B41FA5}">
                          <a16:colId xmlns:a16="http://schemas.microsoft.com/office/drawing/2014/main" val="3491493556"/>
                        </a:ext>
                      </a:extLst>
                    </a:gridCol>
                    <a:gridCol w="449966">
                      <a:extLst>
                        <a:ext uri="{9D8B030D-6E8A-4147-A177-3AD203B41FA5}">
                          <a16:colId xmlns:a16="http://schemas.microsoft.com/office/drawing/2014/main" val="1599844238"/>
                        </a:ext>
                      </a:extLst>
                    </a:gridCol>
                    <a:gridCol w="449966">
                      <a:extLst>
                        <a:ext uri="{9D8B030D-6E8A-4147-A177-3AD203B41FA5}">
                          <a16:colId xmlns:a16="http://schemas.microsoft.com/office/drawing/2014/main" val="4251041032"/>
                        </a:ext>
                      </a:extLst>
                    </a:gridCol>
                    <a:gridCol w="449966">
                      <a:extLst>
                        <a:ext uri="{9D8B030D-6E8A-4147-A177-3AD203B41FA5}">
                          <a16:colId xmlns:a16="http://schemas.microsoft.com/office/drawing/2014/main" val="4227656096"/>
                        </a:ext>
                      </a:extLst>
                    </a:gridCol>
                    <a:gridCol w="449966">
                      <a:extLst>
                        <a:ext uri="{9D8B030D-6E8A-4147-A177-3AD203B41FA5}">
                          <a16:colId xmlns:a16="http://schemas.microsoft.com/office/drawing/2014/main" val="4294655430"/>
                        </a:ext>
                      </a:extLst>
                    </a:gridCol>
                    <a:gridCol w="449966">
                      <a:extLst>
                        <a:ext uri="{9D8B030D-6E8A-4147-A177-3AD203B41FA5}">
                          <a16:colId xmlns:a16="http://schemas.microsoft.com/office/drawing/2014/main" val="2597594538"/>
                        </a:ext>
                      </a:extLst>
                    </a:gridCol>
                    <a:gridCol w="635247">
                      <a:extLst>
                        <a:ext uri="{9D8B030D-6E8A-4147-A177-3AD203B41FA5}">
                          <a16:colId xmlns:a16="http://schemas.microsoft.com/office/drawing/2014/main" val="3637059502"/>
                        </a:ext>
                      </a:extLst>
                    </a:gridCol>
                    <a:gridCol w="555839">
                      <a:extLst>
                        <a:ext uri="{9D8B030D-6E8A-4147-A177-3AD203B41FA5}">
                          <a16:colId xmlns:a16="http://schemas.microsoft.com/office/drawing/2014/main" val="2927920313"/>
                        </a:ext>
                      </a:extLst>
                    </a:gridCol>
                  </a:tblGrid>
                  <a:tr h="424813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1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FV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SV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1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EV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GB" sz="11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IV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nl-US"/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08571" t="-5882" r="-674286" b="-5970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US"/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94444" t="-5882" r="-555556" b="-5970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US"/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11429" t="-5882" r="-471429" b="-5970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US"/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91667" t="-5882" r="-358333" b="-5970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US"/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814286" t="-5882" r="-268571" b="-5970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US"/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40000" t="-5882" r="-88000" b="-5970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US"/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840909" t="-5882" b="-5970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40325183"/>
                      </a:ext>
                    </a:extLst>
                  </a:tr>
                  <a:tr h="228739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100</a:t>
                          </a:r>
                          <a:endParaRPr lang="en-GB" sz="1100" b="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-50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50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0.5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7.0%</a:t>
                          </a:r>
                          <a:endParaRPr lang="en-GB" sz="11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2.2%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2.2%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11.7%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9.8%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9032771"/>
                      </a:ext>
                    </a:extLst>
                  </a:tr>
                  <a:tr h="228739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100</a:t>
                          </a:r>
                          <a:endParaRPr lang="en-GB" sz="1100" b="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-40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60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0.4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6.8%</a:t>
                          </a:r>
                          <a:endParaRPr lang="en-GB" sz="11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2.2%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2.2%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9.8%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8.5%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3022181"/>
                      </a:ext>
                    </a:extLst>
                  </a:tr>
                  <a:tr h="228739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100</a:t>
                          </a:r>
                          <a:endParaRPr lang="en-GB" sz="1100" b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-30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70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0.3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6.6%</a:t>
                          </a:r>
                          <a:endParaRPr lang="en-GB" sz="11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2.2%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2.2%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8.4%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7.6%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8931009"/>
                      </a:ext>
                    </a:extLst>
                  </a:tr>
                  <a:tr h="228739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100</a:t>
                          </a:r>
                          <a:endParaRPr lang="en-GB" sz="1100" b="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-20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80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0.2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6.4%</a:t>
                          </a:r>
                          <a:endParaRPr lang="en-GB" sz="11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2.2%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2.2%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7.4%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7.0%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6470593"/>
                      </a:ext>
                    </a:extLst>
                  </a:tr>
                  <a:tr h="228739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100</a:t>
                          </a:r>
                          <a:endParaRPr lang="en-GB" sz="1100" b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-10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90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0.1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6.2%</a:t>
                          </a:r>
                          <a:endParaRPr lang="en-GB" sz="11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2.2%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2.2%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6.6%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6.4%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3600362"/>
                      </a:ext>
                    </a:extLst>
                  </a:tr>
                  <a:tr h="228739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100</a:t>
                          </a:r>
                          <a:endParaRPr lang="en-GB" sz="1100" b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100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6.0%</a:t>
                          </a:r>
                          <a:endParaRPr lang="en-GB" sz="11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2.2%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2.2%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6.0%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6.0%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9372951"/>
                      </a:ext>
                    </a:extLst>
                  </a:tr>
                  <a:tr h="228739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100</a:t>
                          </a:r>
                          <a:endParaRPr lang="en-GB" sz="1100" b="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110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-0.1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5.8%</a:t>
                          </a:r>
                          <a:endParaRPr lang="en-GB" sz="11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2.2%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2.2%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5.5%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5.7%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85843041"/>
                      </a:ext>
                    </a:extLst>
                  </a:tr>
                  <a:tr h="228739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100</a:t>
                          </a:r>
                          <a:endParaRPr lang="en-GB" sz="1100" b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120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-0.2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5.6%</a:t>
                          </a:r>
                          <a:endParaRPr lang="en-GB" sz="11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2.2%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2.2%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5.1%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5.4%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9023954"/>
                      </a:ext>
                    </a:extLst>
                  </a:tr>
                  <a:tr h="228739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100</a:t>
                          </a:r>
                          <a:endParaRPr lang="en-GB" sz="1100" b="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130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-0.3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5.4%</a:t>
                          </a:r>
                          <a:endParaRPr lang="en-GB" sz="11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2.2%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2.2%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4.7%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5.1%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7044855"/>
                      </a:ext>
                    </a:extLst>
                  </a:tr>
                  <a:tr h="228739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100</a:t>
                          </a:r>
                          <a:endParaRPr lang="en-GB" sz="1100" b="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140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-0.4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5.2%</a:t>
                          </a:r>
                          <a:endParaRPr lang="en-GB" sz="11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2.2%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2.2%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4.4%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4.9%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5939660"/>
                      </a:ext>
                    </a:extLst>
                  </a:tr>
                  <a:tr h="228739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100</a:t>
                          </a:r>
                          <a:endParaRPr lang="en-GB" sz="1100" b="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50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150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-0.5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5.1%</a:t>
                          </a:r>
                          <a:endParaRPr lang="en-GB" sz="11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2.2%</a:t>
                          </a:r>
                          <a:endParaRPr lang="en-GB" sz="1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2.2%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4.1%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100" b="1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4.7%</a:t>
                          </a:r>
                          <a:endParaRPr lang="en-GB" sz="1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3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097517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Pijl links 9">
            <a:extLst>
              <a:ext uri="{FF2B5EF4-FFF2-40B4-BE49-F238E27FC236}">
                <a16:creationId xmlns:a16="http://schemas.microsoft.com/office/drawing/2014/main" id="{45F0F73C-6531-ADDC-0C2E-D7531C51E36C}"/>
              </a:ext>
            </a:extLst>
          </p:cNvPr>
          <p:cNvSpPr/>
          <p:nvPr/>
        </p:nvSpPr>
        <p:spPr>
          <a:xfrm>
            <a:off x="6071160" y="3626243"/>
            <a:ext cx="482847" cy="42951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B8D3BC3-C57A-133C-84B2-50D4AF1783FA}"/>
              </a:ext>
            </a:extLst>
          </p:cNvPr>
          <p:cNvGrpSpPr/>
          <p:nvPr/>
        </p:nvGrpSpPr>
        <p:grpSpPr>
          <a:xfrm>
            <a:off x="6632702" y="2567531"/>
            <a:ext cx="4647874" cy="3093717"/>
            <a:chOff x="6572582" y="2420888"/>
            <a:chExt cx="4032833" cy="2343321"/>
          </a:xfrm>
        </p:grpSpPr>
        <p:graphicFrame>
          <p:nvGraphicFramePr>
            <p:cNvPr id="8" name="Grafiek 3">
              <a:extLst>
                <a:ext uri="{FF2B5EF4-FFF2-40B4-BE49-F238E27FC236}">
                  <a16:creationId xmlns:a16="http://schemas.microsoft.com/office/drawing/2014/main" id="{24B16467-F01E-1547-437B-3AF8D805DEB2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52347539"/>
                </p:ext>
              </p:extLst>
            </p:nvPr>
          </p:nvGraphicFramePr>
          <p:xfrm>
            <a:off x="6572582" y="2420888"/>
            <a:ext cx="4032833" cy="23433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9" name="Pijl links 9">
              <a:extLst>
                <a:ext uri="{FF2B5EF4-FFF2-40B4-BE49-F238E27FC236}">
                  <a16:creationId xmlns:a16="http://schemas.microsoft.com/office/drawing/2014/main" id="{9BCA5B04-5AAC-EC56-CCCD-17147C42C69F}"/>
                </a:ext>
              </a:extLst>
            </p:cNvPr>
            <p:cNvSpPr/>
            <p:nvPr/>
          </p:nvSpPr>
          <p:spPr>
            <a:xfrm>
              <a:off x="8850549" y="3910948"/>
              <a:ext cx="497379" cy="92394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US" sz="1200"/>
            </a:p>
          </p:txBody>
        </p:sp>
        <p:sp>
          <p:nvSpPr>
            <p:cNvPr id="10" name="Tekstvak 10">
              <a:extLst>
                <a:ext uri="{FF2B5EF4-FFF2-40B4-BE49-F238E27FC236}">
                  <a16:creationId xmlns:a16="http://schemas.microsoft.com/office/drawing/2014/main" id="{253AB767-FEE1-6DC0-65F3-847F3AC6AE51}"/>
                </a:ext>
              </a:extLst>
            </p:cNvPr>
            <p:cNvSpPr txBox="1"/>
            <p:nvPr/>
          </p:nvSpPr>
          <p:spPr>
            <a:xfrm>
              <a:off x="8706533" y="4002802"/>
              <a:ext cx="525801" cy="195385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200" dirty="0">
                  <a:latin typeface="Arial" panose="020B0604020202020204" pitchFamily="34" charset="0"/>
                  <a:cs typeface="Arial" panose="020B0604020202020204" pitchFamily="34" charset="0"/>
                </a:rPr>
                <a:t>E Assets</a:t>
              </a:r>
            </a:p>
          </p:txBody>
        </p:sp>
        <p:sp>
          <p:nvSpPr>
            <p:cNvPr id="11" name="Pijl links 11">
              <a:extLst>
                <a:ext uri="{FF2B5EF4-FFF2-40B4-BE49-F238E27FC236}">
                  <a16:creationId xmlns:a16="http://schemas.microsoft.com/office/drawing/2014/main" id="{D5018984-CE2E-F652-C2A3-7099D6496F8A}"/>
                </a:ext>
              </a:extLst>
            </p:cNvPr>
            <p:cNvSpPr/>
            <p:nvPr/>
          </p:nvSpPr>
          <p:spPr>
            <a:xfrm rot="10800000">
              <a:off x="7869482" y="3910948"/>
              <a:ext cx="682954" cy="91035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US" sz="1200"/>
            </a:p>
          </p:txBody>
        </p:sp>
        <p:sp>
          <p:nvSpPr>
            <p:cNvPr id="12" name="Tekstvak 1">
              <a:extLst>
                <a:ext uri="{FF2B5EF4-FFF2-40B4-BE49-F238E27FC236}">
                  <a16:creationId xmlns:a16="http://schemas.microsoft.com/office/drawing/2014/main" id="{8496FEDB-A835-0D46-37A5-334AB1E53700}"/>
                </a:ext>
              </a:extLst>
            </p:cNvPr>
            <p:cNvSpPr txBox="1"/>
            <p:nvPr/>
          </p:nvSpPr>
          <p:spPr>
            <a:xfrm>
              <a:off x="7842437" y="4002802"/>
              <a:ext cx="817684" cy="195385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nl-NL" sz="1200" dirty="0">
                  <a:latin typeface="Arial" panose="020B0604020202020204" pitchFamily="34" charset="0"/>
                  <a:cs typeface="Arial" panose="020B0604020202020204" pitchFamily="34" charset="0"/>
                </a:rPr>
                <a:t>E Liabilities</a:t>
              </a:r>
            </a:p>
          </p:txBody>
        </p:sp>
        <p:sp>
          <p:nvSpPr>
            <p:cNvPr id="13" name="Ovaal 1">
              <a:extLst>
                <a:ext uri="{FF2B5EF4-FFF2-40B4-BE49-F238E27FC236}">
                  <a16:creationId xmlns:a16="http://schemas.microsoft.com/office/drawing/2014/main" id="{32E2E400-00B6-202A-1126-8D32D674D35A}"/>
                </a:ext>
              </a:extLst>
            </p:cNvPr>
            <p:cNvSpPr/>
            <p:nvPr/>
          </p:nvSpPr>
          <p:spPr>
            <a:xfrm>
              <a:off x="8660121" y="3653826"/>
              <a:ext cx="91440" cy="8106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nl-NL" sz="1200"/>
            </a:p>
          </p:txBody>
        </p:sp>
      </p:grpSp>
    </p:spTree>
    <p:extLst>
      <p:ext uri="{BB962C8B-B14F-4D97-AF65-F5344CB8AC3E}">
        <p14:creationId xmlns:p14="http://schemas.microsoft.com/office/powerpoint/2010/main" val="18778337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Inditex’s cost of integrated capital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32</a:t>
            </a:fld>
            <a:endParaRPr lang="nl-N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46322" y="1691012"/>
                <a:ext cx="11422286" cy="5050355"/>
              </a:xfrm>
            </p:spPr>
            <p:txBody>
              <a:bodyPr>
                <a:normAutofit fontScale="62500" lnSpcReduction="20000"/>
              </a:bodyPr>
              <a:lstStyle/>
              <a:p>
                <a:pPr>
                  <a:lnSpc>
                    <a:spcPct val="170000"/>
                  </a:lnSpc>
                </a:pPr>
                <a:r>
                  <a:rPr lang="en-US" sz="2200" dirty="0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Cost of financial capital:</a:t>
                </a:r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𝐸</m:t>
                        </m:r>
                      </m:sub>
                    </m:sSub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𝑓</m:t>
                        </m:r>
                      </m:sub>
                    </m:sSub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𝛽</m:t>
                        </m:r>
                      </m:e>
                      <m:sub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∙</m:t>
                    </m:r>
                    <m:sSub>
                      <m:sSubPr>
                        <m:ctrlP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𝐸</m:t>
                        </m:r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[</m:t>
                        </m:r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𝑀𝐾𝑇</m:t>
                        </m:r>
                      </m:sub>
                    </m:sSub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]−</m:t>
                    </m:r>
                    <m:sSub>
                      <m:sSubPr>
                        <m:ctrlP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𝑓</m:t>
                        </m:r>
                      </m:sub>
                    </m:sSub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)=1.5%+1.21∗5%=7.6%</m:t>
                    </m:r>
                  </m:oMath>
                </a14:m>
                <a:endParaRPr lang="en-US" sz="2400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𝐷</m:t>
                        </m:r>
                      </m:sub>
                    </m:sSub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𝑓</m:t>
                        </m:r>
                      </m:sub>
                    </m:sSub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𝐶𝑅𝑃</m:t>
                    </m:r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=1.5%+1.0%=2.5%</m:t>
                    </m:r>
                  </m:oMath>
                </a14:m>
                <a:endParaRPr lang="en-US" sz="2400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GB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𝑊𝐴𝐶𝐶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𝐸</m:t>
                        </m:r>
                      </m:num>
                      <m:den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∙</m:t>
                    </m:r>
                    <m:sSub>
                      <m:sSubPr>
                        <m:ctrlPr>
                          <a:rPr lang="en-GB" sz="2400" i="1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𝐸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GB" sz="2400" i="1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𝐷</m:t>
                        </m:r>
                      </m:num>
                      <m:den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∙</m:t>
                    </m:r>
                    <m:sSub>
                      <m:sSubPr>
                        <m:ctrlPr>
                          <a:rPr lang="en-GB" sz="2400" i="1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𝐷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82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79</m:t>
                        </m:r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∗7.6%−</m:t>
                    </m:r>
                    <m:f>
                      <m:fPr>
                        <m:ctrlPr>
                          <a:rPr lang="en-GB" sz="2400" i="1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79</m:t>
                        </m:r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∗2.5%=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𝟕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.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𝟖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%</m:t>
                    </m:r>
                  </m:oMath>
                </a14:m>
                <a:endParaRPr lang="en-US" sz="2400" b="1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endParaRPr>
              </a:p>
              <a:p>
                <a:pPr>
                  <a:lnSpc>
                    <a:spcPct val="170000"/>
                  </a:lnSpc>
                </a:pPr>
                <a:r>
                  <a:rPr lang="en-US" sz="2000" b="1" dirty="0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Adjusted</a:t>
                </a:r>
                <a:r>
                  <a:rPr lang="en-US" sz="2000" dirty="0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 cost of financial capital</a:t>
                </a:r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i="1" smtClean="0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𝛽</m:t>
                        </m:r>
                      </m:e>
                      <m:sub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  <m:sup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𝑆𝐹</m:t>
                        </m:r>
                      </m:sup>
                    </m:sSubSup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=−</m:t>
                    </m:r>
                    <m:f>
                      <m:fPr>
                        <m:ctrlPr>
                          <a:rPr lang="en-GB" sz="2400" i="1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𝑆𝑉</m:t>
                        </m:r>
                      </m:num>
                      <m:den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𝐹𝑉</m:t>
                        </m:r>
                      </m:den>
                    </m:f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=−</m:t>
                    </m:r>
                    <m:f>
                      <m:fPr>
                        <m:ctrlPr>
                          <a:rPr lang="en-GB" sz="2400" i="1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146</m:t>
                        </m:r>
                      </m:num>
                      <m:den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79</m:t>
                        </m:r>
                      </m:den>
                    </m:f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=−1.84</m:t>
                    </m:r>
                  </m:oMath>
                </a14:m>
                <a:endParaRPr lang="en-US" sz="2400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i="1" smtClean="0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𝛽</m:t>
                        </m:r>
                      </m:e>
                      <m:sub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  <m:sup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𝐸𝐹</m:t>
                        </m:r>
                      </m:sup>
                    </m:sSubSup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=−</m:t>
                    </m:r>
                    <m:f>
                      <m:fPr>
                        <m:ctrlPr>
                          <a:rPr lang="en-GB" sz="2400" i="1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𝐸𝑉</m:t>
                        </m:r>
                      </m:num>
                      <m:den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𝐹𝑉</m:t>
                        </m:r>
                      </m:den>
                    </m:f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=−</m:t>
                    </m:r>
                    <m:f>
                      <m:fPr>
                        <m:ctrlPr>
                          <a:rPr lang="en-GB" sz="2400" i="1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−183</m:t>
                        </m:r>
                      </m:num>
                      <m:den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79</m:t>
                        </m:r>
                      </m:den>
                    </m:f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=2.31</m:t>
                    </m:r>
                  </m:oMath>
                </a14:m>
                <a:endParaRPr lang="en-US" sz="2400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𝑀𝐾𝑇</m:t>
                        </m:r>
                      </m:sup>
                    </m:sSubSup>
                    <m:r>
                      <a:rPr lang="en-GB" sz="2400" i="1">
                        <a:latin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𝑅𝑃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𝑀𝐾𝑇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𝑆𝐹</m:t>
                        </m:r>
                      </m:sup>
                    </m:sSubSup>
                    <m:r>
                      <a:rPr lang="en-GB" sz="2400" i="1">
                        <a:latin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𝑅𝑃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𝑆𝐹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𝐸𝐹</m:t>
                        </m:r>
                      </m:sup>
                    </m:sSubSup>
                    <m:r>
                      <a:rPr lang="en-GB" sz="2400" i="1">
                        <a:latin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𝑅𝑃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𝐸𝐹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</a:rPr>
                      <m:t>=1.5%+1.21∗5%−1.84∗1.25%+2.31∗1.9%=9.6%</m:t>
                    </m:r>
                  </m:oMath>
                </a14:m>
                <a:endParaRPr lang="en-GB" sz="2400" dirty="0"/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GB" sz="2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𝑊𝐴𝐶𝐶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𝐸</m:t>
                        </m:r>
                      </m:num>
                      <m:den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∙</m:t>
                    </m:r>
                    <m:sSub>
                      <m:sSubPr>
                        <m:ctrlPr>
                          <a:rPr lang="en-GB" sz="2400" i="1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𝐸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GB" sz="2400" i="1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𝐷</m:t>
                        </m:r>
                      </m:num>
                      <m:den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∙</m:t>
                    </m:r>
                    <m:sSub>
                      <m:sSubPr>
                        <m:ctrlPr>
                          <a:rPr lang="en-GB" sz="2400" i="1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𝐷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82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79</m:t>
                        </m:r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∗9.6%−</m:t>
                    </m:r>
                    <m:f>
                      <m:fPr>
                        <m:ctrlPr>
                          <a:rPr lang="en-GB" sz="2400" i="1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79</m:t>
                        </m:r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∗2.5%=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𝟗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.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𝟗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%</m:t>
                    </m:r>
                  </m:oMath>
                </a14:m>
                <a:endParaRPr lang="en-GB" sz="2400" b="1" dirty="0"/>
              </a:p>
              <a:p>
                <a:pPr>
                  <a:lnSpc>
                    <a:spcPct val="170000"/>
                  </a:lnSpc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Cost of integrated capital</a:t>
                </a:r>
              </a:p>
              <a:p>
                <a:pPr lvl="1">
                  <a:lnSpc>
                    <a:spcPct val="17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  <m:sup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𝐼𝑉</m:t>
                        </m:r>
                      </m:sup>
                    </m:sSubSup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𝐹𝑉</m:t>
                        </m:r>
                      </m:num>
                      <m:den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𝐼𝑉</m:t>
                        </m:r>
                      </m:den>
                    </m:f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∙</m:t>
                    </m:r>
                    <m:sSubSup>
                      <m:sSubSupPr>
                        <m:ctrlP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  <m:sup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𝐹𝑉</m:t>
                        </m:r>
                      </m:sup>
                    </m:sSubSup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𝑆𝑉</m:t>
                        </m:r>
                      </m:num>
                      <m:den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𝐼𝑉</m:t>
                        </m:r>
                      </m:den>
                    </m:f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∙</m:t>
                    </m:r>
                    <m:sSup>
                      <m:sSupPr>
                        <m:ctrlP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p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𝑆𝑉</m:t>
                        </m:r>
                      </m:sup>
                    </m:sSup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𝐸𝑉</m:t>
                        </m:r>
                      </m:num>
                      <m:den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𝐼𝑉</m:t>
                        </m:r>
                      </m:den>
                    </m:f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∙</m:t>
                    </m:r>
                    <m:sSup>
                      <m:sSupPr>
                        <m:ctrlP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p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𝐸𝑉</m:t>
                        </m:r>
                      </m:sup>
                    </m:sSup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79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42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∙9.9%+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146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42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∙2.2%+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−183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42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∙2.2%=</m:t>
                    </m:r>
                    <m:r>
                      <a:rPr lang="en-GB" sz="2400" b="1" i="1">
                        <a:latin typeface="Cambria Math" panose="02040503050406030204" pitchFamily="18" charset="0"/>
                      </a:rPr>
                      <m:t>𝟏𝟔</m:t>
                    </m:r>
                    <m:r>
                      <a:rPr lang="en-GB" sz="2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GB" sz="2400" b="1" i="1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GB" sz="2300" dirty="0"/>
                  <a:t>	</a:t>
                </a:r>
                <a:endParaRPr lang="en-GB" sz="2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GB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endParaRPr lang="en-US" sz="1600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46322" y="1691012"/>
                <a:ext cx="11422286" cy="505035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84AE4E0-F01B-DB85-8438-F2644C171C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312968"/>
              </p:ext>
            </p:extLst>
          </p:nvPr>
        </p:nvGraphicFramePr>
        <p:xfrm>
          <a:off x="5807968" y="1696101"/>
          <a:ext cx="2952329" cy="17379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6588">
                  <a:extLst>
                    <a:ext uri="{9D8B030D-6E8A-4147-A177-3AD203B41FA5}">
                      <a16:colId xmlns:a16="http://schemas.microsoft.com/office/drawing/2014/main" val="342801480"/>
                    </a:ext>
                  </a:extLst>
                </a:gridCol>
                <a:gridCol w="715741">
                  <a:extLst>
                    <a:ext uri="{9D8B030D-6E8A-4147-A177-3AD203B41FA5}">
                      <a16:colId xmlns:a16="http://schemas.microsoft.com/office/drawing/2014/main" val="2569927084"/>
                    </a:ext>
                  </a:extLst>
                </a:gridCol>
              </a:tblGrid>
              <a:tr h="28966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 calculation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92066502"/>
                  </a:ext>
                </a:extLst>
              </a:tr>
              <a:tr h="28966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FV (enterprise value)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233657"/>
                  </a:ext>
                </a:extLst>
              </a:tr>
              <a:tr h="28966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Negative SV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-137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1530750"/>
                  </a:ext>
                </a:extLst>
              </a:tr>
              <a:tr h="28966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Positive SV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283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3698489"/>
                  </a:ext>
                </a:extLst>
              </a:tr>
              <a:tr h="28966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Negative EV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-183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85530517"/>
                  </a:ext>
                </a:extLst>
              </a:tr>
              <a:tr h="28966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113115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AA34E8D-D295-B7F8-F3E5-C4FF8FEA5CB2}"/>
                  </a:ext>
                </a:extLst>
              </p:cNvPr>
              <p:cNvSpPr txBox="1"/>
              <p:nvPr/>
            </p:nvSpPr>
            <p:spPr>
              <a:xfrm>
                <a:off x="9120335" y="1691013"/>
                <a:ext cx="2952330" cy="16858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lnSpc>
                    <a:spcPts val="2080"/>
                  </a:lnSpc>
                  <a:buNone/>
                </a:pPr>
                <a:r>
                  <a:rPr lang="en-US" sz="1400" dirty="0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Risk-free rate,</a:t>
                </a:r>
                <a:r>
                  <a:rPr lang="en-GB" sz="1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1400" dirty="0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	        1.5%</a:t>
                </a:r>
              </a:p>
              <a:p>
                <a:pPr marL="0" indent="0">
                  <a:lnSpc>
                    <a:spcPts val="2080"/>
                  </a:lnSpc>
                  <a:buNone/>
                </a:pPr>
                <a:r>
                  <a:rPr lang="en-US" sz="1400" dirty="0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Mkt. risk premium,</a:t>
                </a:r>
                <a:r>
                  <a:rPr lang="en-GB" sz="1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𝑅𝑃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𝑀𝐾𝑇</m:t>
                        </m:r>
                      </m:sub>
                    </m:sSub>
                  </m:oMath>
                </a14:m>
                <a:r>
                  <a:rPr lang="en-US" sz="1400" dirty="0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      5%</a:t>
                </a:r>
              </a:p>
              <a:p>
                <a:pPr marL="0" indent="0">
                  <a:lnSpc>
                    <a:spcPts val="2080"/>
                  </a:lnSpc>
                  <a:buNone/>
                </a:pPr>
                <a:r>
                  <a:rPr lang="en-US" sz="1400" dirty="0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Company beta,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𝑀𝐾𝑇</m:t>
                        </m:r>
                      </m:sup>
                    </m:sSubSup>
                  </m:oMath>
                </a14:m>
                <a:r>
                  <a:rPr lang="en-US" sz="1400" dirty="0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	        1.21</a:t>
                </a:r>
              </a:p>
              <a:p>
                <a:pPr marL="0" indent="0">
                  <a:lnSpc>
                    <a:spcPts val="2080"/>
                  </a:lnSpc>
                  <a:buNone/>
                </a:pPr>
                <a:r>
                  <a:rPr lang="en-US" sz="1400" dirty="0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Credit risk premium,</a:t>
                </a:r>
                <a:r>
                  <a:rPr lang="en-GB" sz="14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𝐶𝑅</m:t>
                    </m:r>
                    <m:r>
                      <a:rPr lang="en-US" sz="1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      1%</a:t>
                </a:r>
              </a:p>
              <a:p>
                <a:pPr marL="0" indent="0">
                  <a:lnSpc>
                    <a:spcPts val="2080"/>
                  </a:lnSpc>
                  <a:buNone/>
                </a:pPr>
                <a:r>
                  <a:rPr lang="en-US" sz="1400" dirty="0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Social risk premium,</a:t>
                </a:r>
                <a:r>
                  <a:rPr lang="en-GB" sz="1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𝑅𝑃</m:t>
                        </m:r>
                      </m:e>
                      <m:sub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𝑆𝐹</m:t>
                        </m:r>
                      </m:sub>
                    </m:sSub>
                  </m:oMath>
                </a14:m>
                <a:r>
                  <a:rPr lang="en-US" sz="1400" dirty="0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    1.25%</a:t>
                </a:r>
              </a:p>
              <a:p>
                <a:pPr marL="0" indent="0">
                  <a:lnSpc>
                    <a:spcPts val="2080"/>
                  </a:lnSpc>
                  <a:buNone/>
                </a:pPr>
                <a:r>
                  <a:rPr lang="en-US" sz="1400" dirty="0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Env. risk premium,</a:t>
                </a:r>
                <a:r>
                  <a:rPr lang="en-GB" sz="1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𝑅𝑃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sz="1400" dirty="0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       1.9%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AA34E8D-D295-B7F8-F3E5-C4FF8FEA5C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0335" y="1691013"/>
                <a:ext cx="2952330" cy="1685846"/>
              </a:xfrm>
              <a:prstGeom prst="rect">
                <a:avLst/>
              </a:prstGeom>
              <a:blipFill>
                <a:blip r:embed="rId3"/>
                <a:stretch>
                  <a:fillRect l="-858" b="-298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31859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Inditex’s cost of integrated capital - interpretation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33</a:t>
            </a:fld>
            <a:endParaRPr lang="nl-N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37786" y="1653232"/>
                <a:ext cx="11350278" cy="493952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70000"/>
                  </a:lnSpc>
                </a:pPr>
                <a:r>
                  <a:rPr lang="en-US" sz="2200" dirty="0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Cost of financial capital: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𝑊𝐴𝐶𝐶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7.8%</m:t>
                    </m:r>
                  </m:oMath>
                </a14:m>
                <a:endParaRPr lang="en-US" sz="2000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endParaRPr>
              </a:p>
              <a:p>
                <a:pPr>
                  <a:lnSpc>
                    <a:spcPct val="170000"/>
                  </a:lnSpc>
                </a:pPr>
                <a:r>
                  <a:rPr lang="en-US" sz="2200" b="1" dirty="0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Adjusted</a:t>
                </a:r>
                <a:r>
                  <a:rPr lang="en-US" sz="2200" dirty="0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 cost of financial capital: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𝑊𝐴𝐶𝐶</m:t>
                    </m:r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9</m:t>
                    </m:r>
                    <m:r>
                      <a:rPr lang="en-US" sz="22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.</m:t>
                    </m:r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9</m:t>
                    </m:r>
                    <m:r>
                      <a:rPr lang="en-US" sz="22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%</m:t>
                    </m:r>
                  </m:oMath>
                </a14:m>
                <a:endParaRPr lang="en-US" sz="2200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endParaRPr>
              </a:p>
              <a:p>
                <a:pPr>
                  <a:lnSpc>
                    <a:spcPct val="170000"/>
                  </a:lnSpc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Cost of integrated capital: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0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  <m:sup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𝐼𝑉</m:t>
                        </m:r>
                      </m:sup>
                    </m:sSubSup>
                    <m:r>
                      <a:rPr lang="en-GB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16.6%</m:t>
                    </m:r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65760" lvl="1" indent="0">
                  <a:lnSpc>
                    <a:spcPct val="170000"/>
                  </a:lnSpc>
                  <a:buNone/>
                </a:pPr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70000"/>
                  </a:lnSpc>
                </a:pPr>
                <a:r>
                  <a:rPr lang="en-GB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Step 1: from cost of F capital to adjusted cost of F capital: 9.9% - 7.8% = 2.1%</a:t>
                </a:r>
              </a:p>
              <a:p>
                <a:pPr>
                  <a:lnSpc>
                    <a:spcPct val="170000"/>
                  </a:lnSpc>
                </a:pPr>
                <a:r>
                  <a:rPr lang="en-GB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Step 2: from adjusted cost of F capital to I capital: 16.6% - 9.9% = 6.7%</a:t>
                </a:r>
              </a:p>
              <a:p>
                <a:pPr>
                  <a:lnSpc>
                    <a:spcPct val="17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GB" sz="2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GB" sz="2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  <m:sup>
                        <m:r>
                          <a:rPr lang="en-GB" sz="2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𝐼𝑉</m:t>
                        </m:r>
                      </m:sup>
                    </m:sSubSup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&gt;</a:t>
                </a:r>
                <a:r>
                  <a:rPr lang="en-GB" sz="2400" dirty="0">
                    <a:ea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GB" sz="24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𝑊𝐴𝐶𝐶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,  because of net social and environmental liabilities </a:t>
                </a:r>
              </a:p>
              <a:p>
                <a:pPr lvl="1"/>
                <a:endParaRPr lang="en-GB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endParaRPr lang="en-US" sz="1600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37786" y="1653232"/>
                <a:ext cx="11350278" cy="4939528"/>
              </a:xfrm>
              <a:blipFill>
                <a:blip r:embed="rId2"/>
                <a:stretch>
                  <a:fillRect l="-11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84AE4E0-F01B-DB85-8438-F2644C171C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329094"/>
              </p:ext>
            </p:extLst>
          </p:nvPr>
        </p:nvGraphicFramePr>
        <p:xfrm>
          <a:off x="7680176" y="1746732"/>
          <a:ext cx="3816424" cy="23762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91198">
                  <a:extLst>
                    <a:ext uri="{9D8B030D-6E8A-4147-A177-3AD203B41FA5}">
                      <a16:colId xmlns:a16="http://schemas.microsoft.com/office/drawing/2014/main" val="342801480"/>
                    </a:ext>
                  </a:extLst>
                </a:gridCol>
                <a:gridCol w="925226">
                  <a:extLst>
                    <a:ext uri="{9D8B030D-6E8A-4147-A177-3AD203B41FA5}">
                      <a16:colId xmlns:a16="http://schemas.microsoft.com/office/drawing/2014/main" val="2569927084"/>
                    </a:ext>
                  </a:extLst>
                </a:gridCol>
              </a:tblGrid>
              <a:tr h="39604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 calculation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92066502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FV (enterprise value)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233657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Negative SV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-137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1530750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Positive SV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283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3698489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Negative EV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-183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85530517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1131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19192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Conclusions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34</a:t>
            </a:fld>
            <a:endParaRPr lang="nl-N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79376" y="1628800"/>
                <a:ext cx="11208688" cy="5112702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200" dirty="0">
                    <a:latin typeface="Arial" charset="0"/>
                    <a:ea typeface="Arial" charset="0"/>
                    <a:cs typeface="Arial" charset="0"/>
                  </a:rPr>
                  <a:t>The cost of financial capital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i="1" smtClean="0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p>
                        <m:r>
                          <a:rPr lang="en-GB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𝐹𝑉</m:t>
                        </m:r>
                      </m:sup>
                    </m:sSup>
                  </m:oMath>
                </a14:m>
                <a:r>
                  <a:rPr lang="en-GB" sz="2200" dirty="0">
                    <a:latin typeface="Arial" charset="0"/>
                    <a:ea typeface="Arial" charset="0"/>
                    <a:cs typeface="Arial" charset="0"/>
                  </a:rPr>
                  <a:t> is the required minimum return on financial capital that is used in investment decisions</a:t>
                </a:r>
              </a:p>
              <a:p>
                <a:pPr>
                  <a:lnSpc>
                    <a:spcPct val="150000"/>
                  </a:lnSpc>
                </a:pPr>
                <a:endParaRPr lang="en-GB" sz="300" dirty="0">
                  <a:latin typeface="Arial" charset="0"/>
                  <a:ea typeface="Arial" charset="0"/>
                  <a:cs typeface="Arial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200" dirty="0">
                    <a:latin typeface="Arial" charset="0"/>
                    <a:ea typeface="Arial" charset="0"/>
                    <a:cs typeface="Arial" charset="0"/>
                  </a:rPr>
                  <a:t>S (social) and E (environmental) risks impact the cost of financial capital</a:t>
                </a:r>
              </a:p>
              <a:p>
                <a:pPr>
                  <a:lnSpc>
                    <a:spcPct val="150000"/>
                  </a:lnSpc>
                </a:pPr>
                <a:endParaRPr lang="en-GB" sz="300" dirty="0">
                  <a:latin typeface="Arial" charset="0"/>
                  <a:ea typeface="Arial" charset="0"/>
                  <a:cs typeface="Arial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cost of social capital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i="1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p>
                        <m:r>
                          <a:rPr lang="en-GB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𝑆𝑉</m:t>
                        </m:r>
                      </m:sup>
                    </m:sSup>
                  </m:oMath>
                </a14:m>
                <a:r>
                  <a:rPr lang="en-GB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and environmental capital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i="1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p>
                        <m:r>
                          <a:rPr lang="en-GB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𝐸𝑉</m:t>
                        </m:r>
                      </m:sup>
                    </m:sSup>
                  </m:oMath>
                </a14:m>
                <a:r>
                  <a:rPr lang="en-GB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tend to be much lower than a company’s cost of financial capital</a:t>
                </a:r>
              </a:p>
              <a:p>
                <a:pPr>
                  <a:lnSpc>
                    <a:spcPct val="150000"/>
                  </a:lnSpc>
                </a:pPr>
                <a:endParaRPr lang="en-GB" sz="3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200" dirty="0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The cost of integrated capital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effectLst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sSup>
                      <m:sSupPr>
                        <m:ctrlPr>
                          <a:rPr lang="en-GB" sz="2200" i="1" smtClean="0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p>
                        <m:r>
                          <a:rPr lang="en-GB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𝐼𝑉</m:t>
                        </m:r>
                      </m:sup>
                    </m:sSup>
                  </m:oMath>
                </a14:m>
                <a:r>
                  <a:rPr lang="en-GB" sz="2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gives an indication of the overall risk of the company, which can differ substantially from a purely financial or an ESG integrated perspective</a:t>
                </a:r>
                <a:endParaRPr lang="nl-NL" sz="2200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79376" y="1628800"/>
                <a:ext cx="11208688" cy="5112702"/>
              </a:xfrm>
              <a:blipFill>
                <a:blip r:embed="rId2"/>
                <a:stretch>
                  <a:fillRect r="-101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3675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Cost of equity capital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4</a:t>
            </a:fld>
            <a:endParaRPr lang="nl-N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711200" y="1704256"/>
                <a:ext cx="10103672" cy="4925144"/>
              </a:xfrm>
            </p:spPr>
            <p:txBody>
              <a:bodyPr>
                <a:normAutofit fontScale="85000" lnSpcReduction="1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600" dirty="0">
                    <a:latin typeface="Arial" charset="0"/>
                    <a:ea typeface="Arial" charset="0"/>
                    <a:cs typeface="Arial" charset="0"/>
                  </a:rPr>
                  <a:t>The cost of equity is the return a company pays to its shareholders, to compensate for the risk of investing their capital</a:t>
                </a:r>
              </a:p>
              <a:p>
                <a:pPr>
                  <a:lnSpc>
                    <a:spcPct val="150000"/>
                  </a:lnSpc>
                </a:pPr>
                <a:endParaRPr lang="en-US" sz="400" dirty="0">
                  <a:latin typeface="Arial" charset="0"/>
                  <a:ea typeface="Arial" charset="0"/>
                  <a:cs typeface="Arial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600" dirty="0">
                    <a:latin typeface="Arial" charset="0"/>
                    <a:cs typeface="Arial" charset="0"/>
                  </a:rPr>
                  <a:t>This depends not only on the risk of the specific investment, but also: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Arial" charset="0"/>
                    <a:cs typeface="Arial" charset="0"/>
                  </a:rPr>
                  <a:t>The pricing of risk on similar and other investments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2200" dirty="0">
                    <a:latin typeface="Arial" charset="0"/>
                    <a:cs typeface="Arial" charset="0"/>
                  </a:rPr>
                  <a:t>The degree of risk aversion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2200" dirty="0">
                    <a:latin typeface="Arial" charset="0"/>
                    <a:cs typeface="Arial" charset="0"/>
                  </a:rPr>
                  <a:t>The supply and demand of capital</a:t>
                </a:r>
              </a:p>
              <a:p>
                <a:pPr lvl="1">
                  <a:lnSpc>
                    <a:spcPct val="150000"/>
                  </a:lnSpc>
                </a:pPr>
                <a:endParaRPr lang="en-US" sz="400" dirty="0">
                  <a:latin typeface="Cambria Math" panose="02040503050406030204" pitchFamily="18" charset="0"/>
                  <a:cs typeface="Arial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capital asset pricing model (CAPM) gives the cost of equity capital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900" i="1" smtClean="0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GB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of security (company) 𝑖 given its systematic risk measured by beta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9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𝛽</m:t>
                        </m:r>
                      </m:e>
                      <m:sub>
                        <m:r>
                          <a:rPr lang="en-GB" sz="2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900" i="1" smtClean="0"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sz="2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en-GB" sz="2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GB" sz="2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GB" sz="1900" i="1"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sz="2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en-GB" sz="2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𝑓</m:t>
                          </m:r>
                        </m:sub>
                      </m:sSub>
                      <m:r>
                        <a:rPr lang="en-GB" sz="2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GB" sz="1900" i="1"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sz="2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𝛽</m:t>
                          </m:r>
                        </m:e>
                        <m:sub>
                          <m:r>
                            <a:rPr lang="en-GB" sz="2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GB" sz="2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∙</m:t>
                      </m:r>
                      <m:d>
                        <m:dPr>
                          <m:ctrlPr>
                            <a:rPr lang="en-GB" sz="1900" i="1"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GB" sz="2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sz="1900" i="1"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900" i="1">
                                      <a:effectLst/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GB" sz="2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𝑀𝐾𝑇</m:t>
                                  </m:r>
                                </m:sub>
                              </m:sSub>
                            </m:e>
                          </m:d>
                          <m:r>
                            <a:rPr lang="en-GB" sz="2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900" i="1"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GB" sz="2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711200" y="1704256"/>
                <a:ext cx="10103672" cy="4925144"/>
              </a:xfrm>
              <a:blipFill>
                <a:blip r:embed="rId2"/>
                <a:stretch>
                  <a:fillRect l="-12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2308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The security market line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5</a:t>
            </a:fld>
            <a:endParaRPr lang="nl-N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711200" y="1556792"/>
                <a:ext cx="10103672" cy="492514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ts val="2800"/>
                  </a:lnSpc>
                </a:pPr>
                <a:r>
                  <a:rPr lang="en-US" sz="2000" dirty="0">
                    <a:latin typeface="Arial" charset="0"/>
                    <a:ea typeface="Arial" charset="0"/>
                    <a:cs typeface="Arial" charset="0"/>
                  </a:rPr>
                  <a:t>From the cost of equity formula: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GB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GB" sz="1600" i="1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𝑓</m:t>
                        </m:r>
                      </m:sub>
                    </m:sSub>
                    <m:r>
                      <a:rPr lang="en-GB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en-GB" sz="1600" i="1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𝛽</m:t>
                        </m:r>
                      </m:e>
                      <m:sub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GB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∙</m:t>
                    </m:r>
                    <m:d>
                      <m:dPr>
                        <m:ctrlPr>
                          <a:rPr lang="en-GB" sz="1600" i="1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GB" sz="1600" i="1">
                                <a:effectLst/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600" i="1"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GB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𝑀𝐾𝑇</m:t>
                                </m:r>
                              </m:sub>
                            </m:sSub>
                          </m:e>
                        </m:d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sz="1600" i="1">
                                <a:effectLst/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GB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𝑓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>
                  <a:latin typeface="Arial" charset="0"/>
                  <a:ea typeface="Arial" charset="0"/>
                  <a:cs typeface="Arial" charset="0"/>
                </a:endParaRPr>
              </a:p>
              <a:p>
                <a:pPr lvl="1">
                  <a:lnSpc>
                    <a:spcPts val="2800"/>
                  </a:lnSpc>
                </a:pPr>
                <a:r>
                  <a:rPr lang="en-US" sz="1700" dirty="0">
                    <a:latin typeface="Arial" charset="0"/>
                    <a:ea typeface="Arial" charset="0"/>
                    <a:cs typeface="Arial" charset="0"/>
                  </a:rPr>
                  <a:t>The risk premium for security </a:t>
                </a:r>
                <a14:m>
                  <m:oMath xmlns:m="http://schemas.openxmlformats.org/officeDocument/2006/math">
                    <m:r>
                      <a:rPr lang="en-GB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𝑖</m:t>
                    </m:r>
                  </m:oMath>
                </a14:m>
                <a:r>
                  <a:rPr lang="en-US" sz="1700" dirty="0">
                    <a:latin typeface="Arial" charset="0"/>
                    <a:ea typeface="Arial" charset="0"/>
                    <a:cs typeface="Arial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𝛽</m:t>
                        </m:r>
                      </m:e>
                      <m:sub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GB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∙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GB" sz="1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4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GB" sz="1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GB" sz="1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𝑀𝐾𝑇</m:t>
                                </m:r>
                              </m:sub>
                            </m:sSub>
                          </m:e>
                        </m:d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sz="1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GB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GB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𝑓</m:t>
                            </m:r>
                          </m:sub>
                        </m:sSub>
                      </m:e>
                    </m:d>
                  </m:oMath>
                </a14:m>
                <a:endParaRPr lang="en-US" sz="1700" dirty="0">
                  <a:latin typeface="Arial" charset="0"/>
                  <a:ea typeface="Arial" charset="0"/>
                  <a:cs typeface="Arial" charset="0"/>
                </a:endParaRPr>
              </a:p>
              <a:p>
                <a:pPr lvl="1">
                  <a:lnSpc>
                    <a:spcPts val="2800"/>
                  </a:lnSpc>
                </a:pPr>
                <a:r>
                  <a:rPr lang="en-US" sz="1700" dirty="0">
                    <a:latin typeface="Arial" charset="0"/>
                    <a:ea typeface="Arial" charset="0"/>
                    <a:cs typeface="Arial" charset="0"/>
                  </a:rPr>
                  <a:t>The market risk premium:</a:t>
                </a:r>
                <a:r>
                  <a:rPr lang="en-GB" sz="1200" dirty="0"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GB" sz="1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4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GB" sz="1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GB" sz="1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𝑀𝐾𝑇</m:t>
                                </m:r>
                              </m:sub>
                            </m:sSub>
                          </m:e>
                        </m:d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sz="1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GB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GB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𝑓</m:t>
                            </m:r>
                          </m:sub>
                        </m:sSub>
                      </m:e>
                    </m:d>
                  </m:oMath>
                </a14:m>
                <a:endParaRPr lang="en-US" sz="1700" dirty="0">
                  <a:latin typeface="Arial" charset="0"/>
                  <a:ea typeface="Arial" charset="0"/>
                  <a:cs typeface="Arial" charset="0"/>
                </a:endParaRPr>
              </a:p>
              <a:p>
                <a:pPr lvl="1">
                  <a:lnSpc>
                    <a:spcPct val="150000"/>
                  </a:lnSpc>
                </a:pPr>
                <a:endParaRPr lang="en-US" sz="100" dirty="0">
                  <a:latin typeface="Arial" charset="0"/>
                  <a:ea typeface="Arial" charset="0"/>
                  <a:cs typeface="Arial" charset="0"/>
                </a:endParaRPr>
              </a:p>
              <a:p>
                <a:pPr>
                  <a:lnSpc>
                    <a:spcPts val="2800"/>
                  </a:lnSpc>
                </a:pPr>
                <a:r>
                  <a:rPr lang="en-US" sz="2000" dirty="0">
                    <a:latin typeface="Arial" charset="0"/>
                    <a:ea typeface="Arial" charset="0"/>
                    <a:cs typeface="Arial" charset="0"/>
                  </a:rPr>
                  <a:t>Assuming or estimating the parameters above allows us to draw the security market line for security </a:t>
                </a:r>
                <a14:m>
                  <m:oMath xmlns:m="http://schemas.openxmlformats.org/officeDocument/2006/math">
                    <m:r>
                      <a:rPr lang="en-GB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𝑖</m:t>
                    </m:r>
                  </m:oMath>
                </a14:m>
                <a:endParaRPr lang="en-US" sz="20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711200" y="1556792"/>
                <a:ext cx="10103672" cy="4925144"/>
              </a:xfrm>
              <a:blipFill>
                <a:blip r:embed="rId2"/>
                <a:stretch>
                  <a:fillRect t="-25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3E7A107-1756-EA96-1AD3-904D09E1BADB}"/>
              </a:ext>
            </a:extLst>
          </p:cNvPr>
          <p:cNvSpPr txBox="1"/>
          <p:nvPr/>
        </p:nvSpPr>
        <p:spPr>
          <a:xfrm>
            <a:off x="6154351" y="3679875"/>
            <a:ext cx="5326449" cy="2949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Difficulties in practice: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is the market portfolio?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is the risk-free rate?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is the beta of a specific security?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is the horizon of the expected return?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what extent are historical data representative of the future?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C8AC1EA-9077-6810-C35D-843CB9E74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3932613"/>
            <a:ext cx="4892344" cy="293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713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Market risk premium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6</a:t>
            </a:fld>
            <a:endParaRPr lang="nl-N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711200" y="1558948"/>
                <a:ext cx="10103672" cy="492514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ts val="3000"/>
                  </a:lnSpc>
                </a:pPr>
                <a:r>
                  <a:rPr lang="en-GB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market risk premium is defined as the expected market return </a:t>
                </a:r>
                <a14:m>
                  <m:oMath xmlns:m="http://schemas.openxmlformats.org/officeDocument/2006/math"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GB" sz="1600" i="1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600" i="1">
                                <a:effectLst/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GB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𝑀𝑘𝑡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minus the risk-free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𝑓</m:t>
                        </m:r>
                      </m:sub>
                    </m:sSub>
                  </m:oMath>
                </a14:m>
                <a:endParaRPr lang="en-GB" sz="2000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endParaRPr>
              </a:p>
              <a:p>
                <a:pPr lvl="1">
                  <a:lnSpc>
                    <a:spcPts val="3000"/>
                  </a:lnSpc>
                </a:pPr>
                <a:r>
                  <a:rPr lang="en-GB" sz="1700" dirty="0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The risk-free rate is derived from the government yield curve, which provides the safest asset in a country for a given maturity</a:t>
                </a:r>
              </a:p>
              <a:p>
                <a:pPr lvl="1">
                  <a:lnSpc>
                    <a:spcPts val="3000"/>
                  </a:lnSpc>
                </a:pPr>
                <a:r>
                  <a:rPr lang="en-GB" sz="1700" dirty="0"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The historical risk premium can only be estimated over a long period because markets fluctuate</a:t>
                </a:r>
              </a:p>
              <a:p>
                <a:pPr lvl="1">
                  <a:lnSpc>
                    <a:spcPct val="150000"/>
                  </a:lnSpc>
                </a:pPr>
                <a:endParaRPr lang="en-GB" sz="1700" dirty="0"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711200" y="1558948"/>
                <a:ext cx="10103672" cy="4925144"/>
              </a:xfrm>
              <a:blipFill>
                <a:blip r:embed="rId2"/>
                <a:stretch>
                  <a:fillRect l="-126" t="-77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619266B-D332-E692-5651-1228530FAE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227305"/>
              </p:ext>
            </p:extLst>
          </p:nvPr>
        </p:nvGraphicFramePr>
        <p:xfrm>
          <a:off x="2914918" y="4202496"/>
          <a:ext cx="6205419" cy="19574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6371">
                  <a:extLst>
                    <a:ext uri="{9D8B030D-6E8A-4147-A177-3AD203B41FA5}">
                      <a16:colId xmlns:a16="http://schemas.microsoft.com/office/drawing/2014/main" val="3846015184"/>
                    </a:ext>
                  </a:extLst>
                </a:gridCol>
                <a:gridCol w="999762">
                  <a:extLst>
                    <a:ext uri="{9D8B030D-6E8A-4147-A177-3AD203B41FA5}">
                      <a16:colId xmlns:a16="http://schemas.microsoft.com/office/drawing/2014/main" val="3210289567"/>
                    </a:ext>
                  </a:extLst>
                </a:gridCol>
                <a:gridCol w="999762">
                  <a:extLst>
                    <a:ext uri="{9D8B030D-6E8A-4147-A177-3AD203B41FA5}">
                      <a16:colId xmlns:a16="http://schemas.microsoft.com/office/drawing/2014/main" val="321596322"/>
                    </a:ext>
                  </a:extLst>
                </a:gridCol>
                <a:gridCol w="999762">
                  <a:extLst>
                    <a:ext uri="{9D8B030D-6E8A-4147-A177-3AD203B41FA5}">
                      <a16:colId xmlns:a16="http://schemas.microsoft.com/office/drawing/2014/main" val="1761009605"/>
                    </a:ext>
                  </a:extLst>
                </a:gridCol>
                <a:gridCol w="999762">
                  <a:extLst>
                    <a:ext uri="{9D8B030D-6E8A-4147-A177-3AD203B41FA5}">
                      <a16:colId xmlns:a16="http://schemas.microsoft.com/office/drawing/2014/main" val="424277640"/>
                    </a:ext>
                  </a:extLst>
                </a:gridCol>
              </a:tblGrid>
              <a:tr h="469008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Market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United States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Europe</a:t>
                      </a:r>
                      <a:endParaRPr lang="en-GB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World</a:t>
                      </a:r>
                      <a:endParaRPr lang="en-GB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265049"/>
                  </a:ext>
                </a:extLst>
              </a:tr>
              <a:tr h="469008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1928-2021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1971-2021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1900-2017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1900-2017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173551"/>
                  </a:ext>
                </a:extLst>
              </a:tr>
              <a:tr h="509715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 premium over 1-year government bonds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6.7%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6.7%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3.5%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4.3%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939047"/>
                  </a:ext>
                </a:extLst>
              </a:tr>
              <a:tr h="509715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 premium over 10-year government bonds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5.1%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4.5%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3.0%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3.2%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223014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F84EA30-5130-9C1C-FD50-6916B7B4FD58}"/>
              </a:ext>
            </a:extLst>
          </p:cNvPr>
          <p:cNvCxnSpPr/>
          <p:nvPr/>
        </p:nvCxnSpPr>
        <p:spPr>
          <a:xfrm>
            <a:off x="5591943" y="6093296"/>
            <a:ext cx="100811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7">
            <a:extLst>
              <a:ext uri="{FF2B5EF4-FFF2-40B4-BE49-F238E27FC236}">
                <a16:creationId xmlns:a16="http://schemas.microsoft.com/office/drawing/2014/main" id="{2AC41519-3572-531E-513C-2A85F45AAB8E}"/>
              </a:ext>
            </a:extLst>
          </p:cNvPr>
          <p:cNvSpPr txBox="1"/>
          <p:nvPr/>
        </p:nvSpPr>
        <p:spPr>
          <a:xfrm>
            <a:off x="2880368" y="3863943"/>
            <a:ext cx="54553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Historical risk premium (in %). Source: Damodaran (2022)</a:t>
            </a:r>
          </a:p>
        </p:txBody>
      </p:sp>
      <p:sp>
        <p:nvSpPr>
          <p:cNvPr id="12" name="Tekstvak 17">
            <a:extLst>
              <a:ext uri="{FF2B5EF4-FFF2-40B4-BE49-F238E27FC236}">
                <a16:creationId xmlns:a16="http://schemas.microsoft.com/office/drawing/2014/main" id="{F9A80357-3C28-EE30-01C3-1BA84148152D}"/>
              </a:ext>
            </a:extLst>
          </p:cNvPr>
          <p:cNvSpPr txBox="1"/>
          <p:nvPr/>
        </p:nvSpPr>
        <p:spPr>
          <a:xfrm>
            <a:off x="4774775" y="6216120"/>
            <a:ext cx="2642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The observed risk premium has declined over time</a:t>
            </a:r>
          </a:p>
        </p:txBody>
      </p:sp>
    </p:spTree>
    <p:extLst>
      <p:ext uri="{BB962C8B-B14F-4D97-AF65-F5344CB8AC3E}">
        <p14:creationId xmlns:p14="http://schemas.microsoft.com/office/powerpoint/2010/main" val="2502975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Beta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7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711200" y="1557754"/>
            <a:ext cx="10103672" cy="4925144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company’s beta is a measure of the company’s stock price volatility relative to the market’s volatility</a:t>
            </a:r>
            <a:endParaRPr lang="en-GB" sz="20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lvl="1">
              <a:lnSpc>
                <a:spcPts val="3000"/>
              </a:lnSpc>
            </a:pPr>
            <a:r>
              <a:rPr lang="en-GB" sz="17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Historical betas can be estimated using linear regression analysis on historical returns against the relevant index (i.e., S&amp;P500, MSCI World Index)</a:t>
            </a:r>
            <a:endParaRPr lang="en-GB" sz="1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GB" sz="5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Example: Nike &amp; Adidas</a:t>
            </a:r>
          </a:p>
          <a:p>
            <a:pPr lvl="1">
              <a:lnSpc>
                <a:spcPct val="150000"/>
              </a:lnSpc>
            </a:pPr>
            <a:r>
              <a:rPr lang="en-GB" sz="17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Betas are often calculated on a 5-year</a:t>
            </a:r>
            <a:br>
              <a:rPr lang="en-GB" sz="17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</a:br>
            <a:r>
              <a:rPr lang="en-GB" sz="17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monthly basis (60 observations) or a 2-year</a:t>
            </a:r>
            <a:br>
              <a:rPr lang="en-GB" sz="17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</a:br>
            <a:r>
              <a:rPr lang="en-GB" sz="17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weekly basis (104 observations)</a:t>
            </a:r>
          </a:p>
          <a:p>
            <a:pPr lvl="1">
              <a:lnSpc>
                <a:spcPct val="150000"/>
              </a:lnSpc>
            </a:pPr>
            <a:r>
              <a:rPr lang="en-GB" sz="17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Measuring shorter frequencies leads to</a:t>
            </a:r>
            <a:br>
              <a:rPr lang="en-GB" sz="17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</a:br>
            <a:r>
              <a:rPr lang="en-GB" sz="17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higher volatility</a:t>
            </a:r>
          </a:p>
        </p:txBody>
      </p:sp>
      <p:sp>
        <p:nvSpPr>
          <p:cNvPr id="11" name="Tekstvak 17">
            <a:extLst>
              <a:ext uri="{FF2B5EF4-FFF2-40B4-BE49-F238E27FC236}">
                <a16:creationId xmlns:a16="http://schemas.microsoft.com/office/drawing/2014/main" id="{2AC41519-3572-531E-513C-2A85F45AAB8E}"/>
              </a:ext>
            </a:extLst>
          </p:cNvPr>
          <p:cNvSpPr txBox="1"/>
          <p:nvPr/>
        </p:nvSpPr>
        <p:spPr>
          <a:xfrm>
            <a:off x="7824192" y="3429000"/>
            <a:ext cx="2018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Nike &amp; Adidas betas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0225A38-90D7-A3BF-6D25-B865952AA8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964026"/>
              </p:ext>
            </p:extLst>
          </p:nvPr>
        </p:nvGraphicFramePr>
        <p:xfrm>
          <a:off x="5970178" y="3767554"/>
          <a:ext cx="5717887" cy="28618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9543">
                  <a:extLst>
                    <a:ext uri="{9D8B030D-6E8A-4147-A177-3AD203B41FA5}">
                      <a16:colId xmlns:a16="http://schemas.microsoft.com/office/drawing/2014/main" val="3083782848"/>
                    </a:ext>
                  </a:extLst>
                </a:gridCol>
                <a:gridCol w="1060475">
                  <a:extLst>
                    <a:ext uri="{9D8B030D-6E8A-4147-A177-3AD203B41FA5}">
                      <a16:colId xmlns:a16="http://schemas.microsoft.com/office/drawing/2014/main" val="1028012949"/>
                    </a:ext>
                  </a:extLst>
                </a:gridCol>
                <a:gridCol w="1481410">
                  <a:extLst>
                    <a:ext uri="{9D8B030D-6E8A-4147-A177-3AD203B41FA5}">
                      <a16:colId xmlns:a16="http://schemas.microsoft.com/office/drawing/2014/main" val="4147437031"/>
                    </a:ext>
                  </a:extLst>
                </a:gridCol>
                <a:gridCol w="955049">
                  <a:extLst>
                    <a:ext uri="{9D8B030D-6E8A-4147-A177-3AD203B41FA5}">
                      <a16:colId xmlns:a16="http://schemas.microsoft.com/office/drawing/2014/main" val="1776611087"/>
                    </a:ext>
                  </a:extLst>
                </a:gridCol>
                <a:gridCol w="1481410">
                  <a:extLst>
                    <a:ext uri="{9D8B030D-6E8A-4147-A177-3AD203B41FA5}">
                      <a16:colId xmlns:a16="http://schemas.microsoft.com/office/drawing/2014/main" val="4073910009"/>
                    </a:ext>
                  </a:extLst>
                </a:gridCol>
              </a:tblGrid>
              <a:tr h="190789"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Monthly beta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4613365"/>
                  </a:ext>
                </a:extLst>
              </a:tr>
              <a:tr h="1907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Nike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Adidas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693647"/>
                  </a:ext>
                </a:extLst>
              </a:tr>
              <a:tr h="1907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vs S&amp;P500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vs MSCI World</a:t>
                      </a:r>
                      <a:endParaRPr lang="en-GB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vs DAX30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vs MSCI World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959093"/>
                  </a:ext>
                </a:extLst>
              </a:tr>
              <a:tr h="1907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2-year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0.80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0.80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0.81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0.94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881495"/>
                  </a:ext>
                </a:extLst>
              </a:tr>
              <a:tr h="1907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5-year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0.92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0.92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0.69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0.81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959352"/>
                  </a:ext>
                </a:extLst>
              </a:tr>
              <a:tr h="1907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10-year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0.77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0.73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0.72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0.77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723145"/>
                  </a:ext>
                </a:extLst>
              </a:tr>
              <a:tr h="1907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0.83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0.82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0.74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0.84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454325"/>
                  </a:ext>
                </a:extLst>
              </a:tr>
              <a:tr h="1907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968015"/>
                  </a:ext>
                </a:extLst>
              </a:tr>
              <a:tr h="190789"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Weekly beta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477286"/>
                  </a:ext>
                </a:extLst>
              </a:tr>
              <a:tr h="1907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Nike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Adidas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557944"/>
                  </a:ext>
                </a:extLst>
              </a:tr>
              <a:tr h="1907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vs S&amp;P500</a:t>
                      </a:r>
                      <a:endParaRPr lang="en-GB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vs MSCI World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vs DAX30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vs MSCI World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303804"/>
                  </a:ext>
                </a:extLst>
              </a:tr>
              <a:tr h="1907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2-year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1.16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1.20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1.22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1.17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047931"/>
                  </a:ext>
                </a:extLst>
              </a:tr>
              <a:tr h="1907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5-year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1.05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1.12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1.07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20544"/>
                  </a:ext>
                </a:extLst>
              </a:tr>
              <a:tr h="1907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10-year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1.01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0.94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1.02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904422"/>
                  </a:ext>
                </a:extLst>
              </a:tr>
              <a:tr h="1907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1.07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1.11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1.08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1.06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499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791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Estimating beta for private companies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8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19015" y="1516698"/>
            <a:ext cx="10103672" cy="492514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Suppose a Norwegian salmon harvesting company will soon do an IPO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The company’s beta can be measured by considering the betas of other Norwegian salmon harvesters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How to aggregate observations?</a:t>
            </a:r>
          </a:p>
          <a:p>
            <a:pPr lvl="1">
              <a:lnSpc>
                <a:spcPct val="150000"/>
              </a:lnSpc>
            </a:pPr>
            <a:r>
              <a:rPr lang="en-GB" sz="21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Average or Median?</a:t>
            </a:r>
          </a:p>
          <a:p>
            <a:pPr lvl="1">
              <a:lnSpc>
                <a:spcPct val="150000"/>
              </a:lnSpc>
            </a:pPr>
            <a:r>
              <a:rPr lang="en-GB" sz="21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Outliers? Norway Royal Salmon has a 5-year</a:t>
            </a:r>
            <a:br>
              <a:rPr lang="en-GB" sz="21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</a:br>
            <a:r>
              <a:rPr lang="en-GB" sz="21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monthly beta of 0.00</a:t>
            </a:r>
          </a:p>
          <a:p>
            <a:pPr lvl="1">
              <a:lnSpc>
                <a:spcPct val="150000"/>
              </a:lnSpc>
            </a:pPr>
            <a:r>
              <a:rPr lang="en-GB" sz="21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Excluding Royal, the average 5-year monthly</a:t>
            </a:r>
            <a:br>
              <a:rPr lang="en-GB" sz="21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</a:br>
            <a:r>
              <a:rPr lang="en-GB" sz="21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beta (0.54) is close to the median (0.55)</a:t>
            </a:r>
          </a:p>
        </p:txBody>
      </p:sp>
      <p:sp>
        <p:nvSpPr>
          <p:cNvPr id="11" name="Tekstvak 17">
            <a:extLst>
              <a:ext uri="{FF2B5EF4-FFF2-40B4-BE49-F238E27FC236}">
                <a16:creationId xmlns:a16="http://schemas.microsoft.com/office/drawing/2014/main" id="{2AC41519-3572-531E-513C-2A85F45AAB8E}"/>
              </a:ext>
            </a:extLst>
          </p:cNvPr>
          <p:cNvSpPr txBox="1"/>
          <p:nvPr/>
        </p:nvSpPr>
        <p:spPr>
          <a:xfrm>
            <a:off x="7032105" y="3131655"/>
            <a:ext cx="45304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Industry betas for Norwegian salmon harvesting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A5161E5-FCA5-00B5-1427-F4F38D83A9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073425"/>
              </p:ext>
            </p:extLst>
          </p:nvPr>
        </p:nvGraphicFramePr>
        <p:xfrm>
          <a:off x="7032105" y="3485094"/>
          <a:ext cx="5040558" cy="30402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0338">
                  <a:extLst>
                    <a:ext uri="{9D8B030D-6E8A-4147-A177-3AD203B41FA5}">
                      <a16:colId xmlns:a16="http://schemas.microsoft.com/office/drawing/2014/main" val="4013767879"/>
                    </a:ext>
                  </a:extLst>
                </a:gridCol>
                <a:gridCol w="1046740">
                  <a:extLst>
                    <a:ext uri="{9D8B030D-6E8A-4147-A177-3AD203B41FA5}">
                      <a16:colId xmlns:a16="http://schemas.microsoft.com/office/drawing/2014/main" val="749374255"/>
                    </a:ext>
                  </a:extLst>
                </a:gridCol>
                <a:gridCol w="1046740">
                  <a:extLst>
                    <a:ext uri="{9D8B030D-6E8A-4147-A177-3AD203B41FA5}">
                      <a16:colId xmlns:a16="http://schemas.microsoft.com/office/drawing/2014/main" val="344261314"/>
                    </a:ext>
                  </a:extLst>
                </a:gridCol>
                <a:gridCol w="1046740">
                  <a:extLst>
                    <a:ext uri="{9D8B030D-6E8A-4147-A177-3AD203B41FA5}">
                      <a16:colId xmlns:a16="http://schemas.microsoft.com/office/drawing/2014/main" val="386153035"/>
                    </a:ext>
                  </a:extLst>
                </a:gridCol>
              </a:tblGrid>
              <a:tr h="5424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vs MSCI World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5-year monthly beta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2-year weekly beta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beta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5328559"/>
                  </a:ext>
                </a:extLst>
              </a:tr>
              <a:tr h="2497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Bakkafrost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0.41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0.48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0.45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818530"/>
                  </a:ext>
                </a:extLst>
              </a:tr>
              <a:tr h="2497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SalMar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0.26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01521"/>
                  </a:ext>
                </a:extLst>
              </a:tr>
              <a:tr h="2497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Mowi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0.70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0.46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0.58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527779"/>
                  </a:ext>
                </a:extLst>
              </a:tr>
              <a:tr h="2497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Leroy Seafood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0.55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0.58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0.57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081664"/>
                  </a:ext>
                </a:extLst>
              </a:tr>
              <a:tr h="2497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Austevoll Seafood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0.59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330209"/>
                  </a:ext>
                </a:extLst>
              </a:tr>
              <a:tr h="2497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Grieg Seafood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0.62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0.74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0.68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620077"/>
                  </a:ext>
                </a:extLst>
              </a:tr>
              <a:tr h="2497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Norway Royal Salmon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0.34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639960"/>
                  </a:ext>
                </a:extLst>
              </a:tr>
              <a:tr h="2497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0.46</a:t>
                      </a:r>
                      <a:endParaRPr lang="en-GB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0.48</a:t>
                      </a:r>
                      <a:endParaRPr lang="en-GB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0.47</a:t>
                      </a:r>
                      <a:endParaRPr lang="en-GB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879154"/>
                  </a:ext>
                </a:extLst>
              </a:tr>
              <a:tr h="2497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0.55</a:t>
                      </a:r>
                      <a:endParaRPr lang="en-GB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0.48</a:t>
                      </a:r>
                      <a:endParaRPr lang="en-GB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0.57</a:t>
                      </a:r>
                      <a:endParaRPr lang="en-GB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201221"/>
                  </a:ext>
                </a:extLst>
              </a:tr>
              <a:tr h="2497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(without Royal)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0.54</a:t>
                      </a:r>
                      <a:endParaRPr lang="en-GB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0.51</a:t>
                      </a:r>
                      <a:endParaRPr lang="en-GB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0.52</a:t>
                      </a:r>
                      <a:endParaRPr lang="en-GB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927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7715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Calculating the cost of equity capital</a:t>
            </a:r>
            <a:endParaRPr lang="nl-NL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460DF1-6357-430F-98B5-137A4FF6C7DD}" type="slidenum">
              <a:rPr lang="nl-NL" smtClean="0"/>
              <a:t>9</a:t>
            </a:fld>
            <a:endParaRPr lang="nl-N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79376" y="1586186"/>
                <a:ext cx="10103672" cy="4925144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000" b="1" dirty="0">
                    <a:latin typeface="Arial" charset="0"/>
                    <a:ea typeface="Arial" charset="0"/>
                    <a:cs typeface="Arial" charset="0"/>
                  </a:rPr>
                  <a:t>Problem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GB" sz="2000" dirty="0">
                    <a:latin typeface="Arial" charset="0"/>
                    <a:ea typeface="Arial" charset="0"/>
                    <a:cs typeface="Arial" charset="0"/>
                  </a:rPr>
                  <a:t>Suppose the risk-free rate is 2% and the market risk premium is 4%. What is the cost of equity capital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000" dirty="0">
                    <a:latin typeface="Arial" charset="0"/>
                    <a:ea typeface="Arial" charset="0"/>
                    <a:cs typeface="Arial" charset="0"/>
                  </a:rPr>
                  <a:t> for a Norwegian salmon farmer?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0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79376" y="1586186"/>
                <a:ext cx="10103672" cy="4925144"/>
              </a:xfrm>
              <a:blipFill>
                <a:blip r:embed="rId2"/>
                <a:stretch>
                  <a:fillRect l="-627" r="-12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hteraccolade 1562044386">
            <a:extLst>
              <a:ext uri="{FF2B5EF4-FFF2-40B4-BE49-F238E27FC236}">
                <a16:creationId xmlns:a16="http://schemas.microsoft.com/office/drawing/2014/main" id="{79424506-4987-0075-D46A-26354D9DBF2C}"/>
              </a:ext>
            </a:extLst>
          </p:cNvPr>
          <p:cNvSpPr/>
          <p:nvPr/>
        </p:nvSpPr>
        <p:spPr>
          <a:xfrm>
            <a:off x="9827638" y="7593549"/>
            <a:ext cx="144462" cy="485775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EA67215-E205-AB7E-8840-69C0E22B8E2F}"/>
              </a:ext>
            </a:extLst>
          </p:cNvPr>
          <p:cNvSpPr txBox="1"/>
          <p:nvPr/>
        </p:nvSpPr>
        <p:spPr>
          <a:xfrm>
            <a:off x="6968729" y="3232320"/>
            <a:ext cx="50633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Industry betas for Norwegian salmon harvesting</a:t>
            </a:r>
          </a:p>
        </p:txBody>
      </p:sp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6C917E2F-B3C0-5FED-A22F-C761211657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903856"/>
              </p:ext>
            </p:extLst>
          </p:nvPr>
        </p:nvGraphicFramePr>
        <p:xfrm>
          <a:off x="6991567" y="3616133"/>
          <a:ext cx="5040558" cy="30402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0338">
                  <a:extLst>
                    <a:ext uri="{9D8B030D-6E8A-4147-A177-3AD203B41FA5}">
                      <a16:colId xmlns:a16="http://schemas.microsoft.com/office/drawing/2014/main" val="4013767879"/>
                    </a:ext>
                  </a:extLst>
                </a:gridCol>
                <a:gridCol w="1046740">
                  <a:extLst>
                    <a:ext uri="{9D8B030D-6E8A-4147-A177-3AD203B41FA5}">
                      <a16:colId xmlns:a16="http://schemas.microsoft.com/office/drawing/2014/main" val="749374255"/>
                    </a:ext>
                  </a:extLst>
                </a:gridCol>
                <a:gridCol w="1046740">
                  <a:extLst>
                    <a:ext uri="{9D8B030D-6E8A-4147-A177-3AD203B41FA5}">
                      <a16:colId xmlns:a16="http://schemas.microsoft.com/office/drawing/2014/main" val="344261314"/>
                    </a:ext>
                  </a:extLst>
                </a:gridCol>
                <a:gridCol w="1046740">
                  <a:extLst>
                    <a:ext uri="{9D8B030D-6E8A-4147-A177-3AD203B41FA5}">
                      <a16:colId xmlns:a16="http://schemas.microsoft.com/office/drawing/2014/main" val="386153035"/>
                    </a:ext>
                  </a:extLst>
                </a:gridCol>
              </a:tblGrid>
              <a:tr h="5424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vs MSCI World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5-year monthly beta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2-year weekly beta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beta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5328559"/>
                  </a:ext>
                </a:extLst>
              </a:tr>
              <a:tr h="2497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Bakkafrost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0.41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0.48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0.45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818530"/>
                  </a:ext>
                </a:extLst>
              </a:tr>
              <a:tr h="2497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SalMar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0.26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01521"/>
                  </a:ext>
                </a:extLst>
              </a:tr>
              <a:tr h="2497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Mowi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0.70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0.46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0.58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527779"/>
                  </a:ext>
                </a:extLst>
              </a:tr>
              <a:tr h="2497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Leroy Seafood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0.55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0.58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0.57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081664"/>
                  </a:ext>
                </a:extLst>
              </a:tr>
              <a:tr h="2497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Austevoll Seafood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0.59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330209"/>
                  </a:ext>
                </a:extLst>
              </a:tr>
              <a:tr h="2497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Grieg Seafood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0.62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0.74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0.68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620077"/>
                  </a:ext>
                </a:extLst>
              </a:tr>
              <a:tr h="2497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Norway Royal Salmon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0.34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639960"/>
                  </a:ext>
                </a:extLst>
              </a:tr>
              <a:tr h="2497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0.46</a:t>
                      </a:r>
                      <a:endParaRPr lang="en-GB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0.48</a:t>
                      </a:r>
                      <a:endParaRPr lang="en-GB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0.47</a:t>
                      </a:r>
                      <a:endParaRPr lang="en-GB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879154"/>
                  </a:ext>
                </a:extLst>
              </a:tr>
              <a:tr h="2497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0.55</a:t>
                      </a:r>
                      <a:endParaRPr lang="en-GB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0.48</a:t>
                      </a:r>
                      <a:endParaRPr lang="en-GB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0.57</a:t>
                      </a:r>
                      <a:endParaRPr lang="en-GB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201221"/>
                  </a:ext>
                </a:extLst>
              </a:tr>
              <a:tr h="2497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(without Royal)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0.54</a:t>
                      </a:r>
                      <a:endParaRPr lang="en-GB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0.51</a:t>
                      </a:r>
                      <a:endParaRPr lang="en-GB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0.52</a:t>
                      </a:r>
                      <a:endParaRPr lang="en-GB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927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16039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3">
      <a:dk1>
        <a:sysClr val="windowText" lastClr="000000"/>
      </a:dk1>
      <a:lt1>
        <a:sysClr val="window" lastClr="FFFFFF"/>
      </a:lt1>
      <a:dk2>
        <a:srgbClr val="457B9E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29033</TotalTime>
  <Words>4414</Words>
  <Application>Microsoft Macintosh PowerPoint</Application>
  <PresentationFormat>Breedbeeld</PresentationFormat>
  <Paragraphs>1142</Paragraphs>
  <Slides>34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34</vt:i4>
      </vt:variant>
    </vt:vector>
  </HeadingPairs>
  <TitlesOfParts>
    <vt:vector size="43" baseType="lpstr">
      <vt:lpstr>Arial</vt:lpstr>
      <vt:lpstr>Calibri</vt:lpstr>
      <vt:lpstr>Cambria Math</vt:lpstr>
      <vt:lpstr>Times New Roman</vt:lpstr>
      <vt:lpstr>Tw Cen MT</vt:lpstr>
      <vt:lpstr>Wingdings</vt:lpstr>
      <vt:lpstr>Wingdings 2</vt:lpstr>
      <vt:lpstr>Wingdings 3</vt:lpstr>
      <vt:lpstr>Median</vt:lpstr>
      <vt:lpstr>Corporate Finance for Long-Term Value  </vt:lpstr>
      <vt:lpstr>Chapter 13: Cost of capital</vt:lpstr>
      <vt:lpstr>The BIG Picture</vt:lpstr>
      <vt:lpstr>Cost of equity capital</vt:lpstr>
      <vt:lpstr>The security market line</vt:lpstr>
      <vt:lpstr>Market risk premium</vt:lpstr>
      <vt:lpstr>Beta</vt:lpstr>
      <vt:lpstr>Estimating beta for private companies</vt:lpstr>
      <vt:lpstr>Calculating the cost of equity capital</vt:lpstr>
      <vt:lpstr>Calculating the cost of equity capital</vt:lpstr>
      <vt:lpstr>Cost of debt capital</vt:lpstr>
      <vt:lpstr>Calculating the cost of debt capital</vt:lpstr>
      <vt:lpstr>Calculating the cost of debt capital</vt:lpstr>
      <vt:lpstr>Weighted average cost of capital (WACC)</vt:lpstr>
      <vt:lpstr>After-tax WACC</vt:lpstr>
      <vt:lpstr>Calculating the WACC</vt:lpstr>
      <vt:lpstr>Project cost of capital</vt:lpstr>
      <vt:lpstr>Project cost of capital</vt:lpstr>
      <vt:lpstr>Asset betas</vt:lpstr>
      <vt:lpstr>Calculating the project cost of capital</vt:lpstr>
      <vt:lpstr>Calculating the project cost of capital</vt:lpstr>
      <vt:lpstr>Adjusted cost of equity capital</vt:lpstr>
      <vt:lpstr>Estimating social and environmental betas</vt:lpstr>
      <vt:lpstr>Alternatives for estimating social and environmental betas</vt:lpstr>
      <vt:lpstr>Adjusted cost of debt capital</vt:lpstr>
      <vt:lpstr>Loan facility to Philips</vt:lpstr>
      <vt:lpstr>The cost of social and environmental capital</vt:lpstr>
      <vt:lpstr>Applying the social discount rate</vt:lpstr>
      <vt:lpstr>The cost of integrated capital</vt:lpstr>
      <vt:lpstr>Cost of integrated capital in static setting</vt:lpstr>
      <vt:lpstr>Cost of integrated capital in dynamic setting</vt:lpstr>
      <vt:lpstr>Inditex’s cost of integrated capital</vt:lpstr>
      <vt:lpstr>Inditex’s cost of integrated capital - interpretation</vt:lpstr>
      <vt:lpstr>Conclusions</vt:lpstr>
    </vt:vector>
  </TitlesOfParts>
  <Company>RSM Erasmus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Finance for Long-Term Value</dc:title>
  <dc:creator>Administrator</dc:creator>
  <dc:description>Book Slides</dc:description>
  <cp:lastModifiedBy>Dirk Schoenmaker</cp:lastModifiedBy>
  <cp:revision>439</cp:revision>
  <cp:lastPrinted>2017-10-25T07:51:07Z</cp:lastPrinted>
  <dcterms:created xsi:type="dcterms:W3CDTF">2014-04-08T12:02:43Z</dcterms:created>
  <dcterms:modified xsi:type="dcterms:W3CDTF">2023-09-03T20:15:49Z</dcterms:modified>
</cp:coreProperties>
</file>